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31"/>
  </p:notesMasterIdLst>
  <p:handoutMasterIdLst>
    <p:handoutMasterId r:id="rId32"/>
  </p:handoutMasterIdLst>
  <p:sldIdLst>
    <p:sldId id="259" r:id="rId5"/>
    <p:sldId id="282" r:id="rId6"/>
    <p:sldId id="260" r:id="rId7"/>
    <p:sldId id="264" r:id="rId8"/>
    <p:sldId id="273" r:id="rId9"/>
    <p:sldId id="272" r:id="rId10"/>
    <p:sldId id="267" r:id="rId11"/>
    <p:sldId id="268" r:id="rId12"/>
    <p:sldId id="274" r:id="rId13"/>
    <p:sldId id="276" r:id="rId14"/>
    <p:sldId id="277" r:id="rId15"/>
    <p:sldId id="278" r:id="rId16"/>
    <p:sldId id="281" r:id="rId17"/>
    <p:sldId id="283" r:id="rId18"/>
    <p:sldId id="265" r:id="rId19"/>
    <p:sldId id="279" r:id="rId20"/>
    <p:sldId id="280" r:id="rId21"/>
    <p:sldId id="284" r:id="rId22"/>
    <p:sldId id="285" r:id="rId23"/>
    <p:sldId id="286" r:id="rId24"/>
    <p:sldId id="287" r:id="rId25"/>
    <p:sldId id="288" r:id="rId26"/>
    <p:sldId id="270" r:id="rId27"/>
    <p:sldId id="271" r:id="rId28"/>
    <p:sldId id="269" r:id="rId29"/>
    <p:sldId id="275" r:id="rId30"/>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F36B00-8151-4912-8205-01A88EEECF61}" v="1" dt="2024-02-20T13:57:12.9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2" autoAdjust="0"/>
    <p:restoredTop sz="87897" autoAdjust="0"/>
  </p:normalViewPr>
  <p:slideViewPr>
    <p:cSldViewPr showGuides="1">
      <p:cViewPr varScale="1">
        <p:scale>
          <a:sx n="72" d="100"/>
          <a:sy n="72" d="100"/>
        </p:scale>
        <p:origin x="941" y="58"/>
      </p:cViewPr>
      <p:guideLst>
        <p:guide orient="horz" pos="2160"/>
        <p:guide orient="horz" pos="1008"/>
        <p:guide orient="horz" pos="3888"/>
        <p:guide orient="horz" pos="321"/>
        <p:guide pos="3839"/>
        <p:guide pos="1007"/>
        <p:guide pos="7173"/>
      </p:guideLst>
    </p:cSldViewPr>
  </p:slideViewPr>
  <p:notesTextViewPr>
    <p:cViewPr>
      <p:scale>
        <a:sx n="3" d="2"/>
        <a:sy n="3" d="2"/>
      </p:scale>
      <p:origin x="0" y="0"/>
    </p:cViewPr>
  </p:notesTextViewPr>
  <p:notesViewPr>
    <p:cSldViewPr showGuides="1">
      <p:cViewPr varScale="1">
        <p:scale>
          <a:sx n="76" d="100"/>
          <a:sy n="76" d="100"/>
        </p:scale>
        <p:origin x="32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s, Theresa" userId="ff594472-1500-4f10-8e50-f045c56f3b13" providerId="ADAL" clId="{48F36B00-8151-4912-8205-01A88EEECF61}"/>
    <pc:docChg chg="modSld">
      <pc:chgData name="Roberts, Theresa" userId="ff594472-1500-4f10-8e50-f045c56f3b13" providerId="ADAL" clId="{48F36B00-8151-4912-8205-01A88EEECF61}" dt="2024-02-20T13:58:07.505" v="27" actId="20577"/>
      <pc:docMkLst>
        <pc:docMk/>
      </pc:docMkLst>
      <pc:sldChg chg="addSp modSp mod">
        <pc:chgData name="Roberts, Theresa" userId="ff594472-1500-4f10-8e50-f045c56f3b13" providerId="ADAL" clId="{48F36B00-8151-4912-8205-01A88EEECF61}" dt="2024-02-20T13:58:07.505" v="27" actId="20577"/>
        <pc:sldMkLst>
          <pc:docMk/>
          <pc:sldMk cId="1434365325" sldId="272"/>
        </pc:sldMkLst>
        <pc:spChg chg="add mod">
          <ac:chgData name="Roberts, Theresa" userId="ff594472-1500-4f10-8e50-f045c56f3b13" providerId="ADAL" clId="{48F36B00-8151-4912-8205-01A88EEECF61}" dt="2024-02-20T13:58:07.505" v="27" actId="20577"/>
          <ac:spMkLst>
            <pc:docMk/>
            <pc:sldMk cId="1434365325" sldId="272"/>
            <ac:spMk id="4" creationId="{D539AD75-8F6C-AE8C-BADF-9EB15071E6B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9D72FB-160A-4613-A6C3-5FAA7D64996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425BB6E-30E4-4863-A695-7D90FC144E80}">
      <dgm:prSet/>
      <dgm:spPr/>
      <dgm:t>
        <a:bodyPr/>
        <a:lstStyle/>
        <a:p>
          <a:r>
            <a:rPr lang="en-US" b="0" i="0" baseline="0">
              <a:latin typeface="Times New Roman" panose="02020603050405020304" pitchFamily="18" charset="0"/>
              <a:cs typeface="Times New Roman" panose="02020603050405020304" pitchFamily="18" charset="0"/>
            </a:rPr>
            <a:t>Preserves all certificates, records, and other reports returned to the State Registrar;</a:t>
          </a:r>
          <a:endParaRPr lang="en-US">
            <a:latin typeface="Times New Roman" panose="02020603050405020304" pitchFamily="18" charset="0"/>
            <a:cs typeface="Times New Roman" panose="02020603050405020304" pitchFamily="18" charset="0"/>
          </a:endParaRPr>
        </a:p>
      </dgm:t>
    </dgm:pt>
    <dgm:pt modelId="{C6D227E3-86EE-4FBF-8E55-CC84755EF562}" type="parTrans" cxnId="{08DAC0E6-2383-4064-90E3-A4A7303CA549}">
      <dgm:prSet/>
      <dgm:spPr/>
      <dgm:t>
        <a:bodyPr/>
        <a:lstStyle/>
        <a:p>
          <a:endParaRPr lang="en-US"/>
        </a:p>
      </dgm:t>
    </dgm:pt>
    <dgm:pt modelId="{1BB0B4D2-F32C-4A1B-A8C0-52F174353D5A}" type="sibTrans" cxnId="{08DAC0E6-2383-4064-90E3-A4A7303CA549}">
      <dgm:prSet/>
      <dgm:spPr/>
      <dgm:t>
        <a:bodyPr/>
        <a:lstStyle/>
        <a:p>
          <a:endParaRPr lang="en-US"/>
        </a:p>
      </dgm:t>
    </dgm:pt>
    <dgm:pt modelId="{A5301C13-36E0-4E09-90EF-31DCB58395BF}">
      <dgm:prSet/>
      <dgm:spPr/>
      <dgm:t>
        <a:bodyPr/>
        <a:lstStyle/>
        <a:p>
          <a:r>
            <a:rPr lang="en-US" b="0" i="0" baseline="0">
              <a:latin typeface="Times New Roman" panose="02020603050405020304" pitchFamily="18" charset="0"/>
              <a:cs typeface="Times New Roman" panose="02020603050405020304" pitchFamily="18" charset="0"/>
            </a:rPr>
            <a:t>Has general supervision of Title 22, Title 19-A, and 10-146 Department rules relating to the registration of vital statistics; </a:t>
          </a:r>
          <a:endParaRPr lang="en-US">
            <a:latin typeface="Times New Roman" panose="02020603050405020304" pitchFamily="18" charset="0"/>
            <a:cs typeface="Times New Roman" panose="02020603050405020304" pitchFamily="18" charset="0"/>
          </a:endParaRPr>
        </a:p>
      </dgm:t>
    </dgm:pt>
    <dgm:pt modelId="{A876FCB5-D93C-44BB-AFEA-65F03506FE4B}" type="parTrans" cxnId="{FA57987E-22D8-48D0-B537-790B5FA4EEBB}">
      <dgm:prSet/>
      <dgm:spPr/>
      <dgm:t>
        <a:bodyPr/>
        <a:lstStyle/>
        <a:p>
          <a:endParaRPr lang="en-US"/>
        </a:p>
      </dgm:t>
    </dgm:pt>
    <dgm:pt modelId="{550AADBD-0661-4151-9BF5-B9F0EF727C08}" type="sibTrans" cxnId="{FA57987E-22D8-48D0-B537-790B5FA4EEBB}">
      <dgm:prSet/>
      <dgm:spPr/>
      <dgm:t>
        <a:bodyPr/>
        <a:lstStyle/>
        <a:p>
          <a:endParaRPr lang="en-US"/>
        </a:p>
      </dgm:t>
    </dgm:pt>
    <dgm:pt modelId="{A00E3467-B645-4599-A6C0-9E83F326A493}">
      <dgm:prSet/>
      <dgm:spPr/>
      <dgm:t>
        <a:bodyPr/>
        <a:lstStyle/>
        <a:p>
          <a:r>
            <a:rPr lang="en-US" b="0" i="0" baseline="0">
              <a:latin typeface="Times New Roman" panose="02020603050405020304" pitchFamily="18" charset="0"/>
              <a:cs typeface="Times New Roman" panose="02020603050405020304" pitchFamily="18" charset="0"/>
            </a:rPr>
            <a:t>Directs, supervises, and controls activities of all persons engaged in the operation of the system of vital statistics</a:t>
          </a:r>
          <a:r>
            <a:rPr lang="en-US" b="0" i="0" baseline="0"/>
            <a:t>;</a:t>
          </a:r>
          <a:endParaRPr lang="en-US"/>
        </a:p>
      </dgm:t>
    </dgm:pt>
    <dgm:pt modelId="{7305F749-F75D-4339-93D6-B8E466368853}" type="parTrans" cxnId="{DDCB33D3-F481-41E9-83D3-400E1DB78BA4}">
      <dgm:prSet/>
      <dgm:spPr/>
      <dgm:t>
        <a:bodyPr/>
        <a:lstStyle/>
        <a:p>
          <a:endParaRPr lang="en-US"/>
        </a:p>
      </dgm:t>
    </dgm:pt>
    <dgm:pt modelId="{98CC1497-8656-470A-AA7D-A08732830C5E}" type="sibTrans" cxnId="{DDCB33D3-F481-41E9-83D3-400E1DB78BA4}">
      <dgm:prSet/>
      <dgm:spPr/>
      <dgm:t>
        <a:bodyPr/>
        <a:lstStyle/>
        <a:p>
          <a:endParaRPr lang="en-US"/>
        </a:p>
      </dgm:t>
    </dgm:pt>
    <dgm:pt modelId="{82194AE2-B823-45FB-83A4-74F768896CD8}">
      <dgm:prSet/>
      <dgm:spPr/>
      <dgm:t>
        <a:bodyPr/>
        <a:lstStyle/>
        <a:p>
          <a:r>
            <a:rPr lang="en-US" b="0" i="0" baseline="0">
              <a:latin typeface="Times New Roman" panose="02020603050405020304" pitchFamily="18" charset="0"/>
              <a:cs typeface="Times New Roman" panose="02020603050405020304" pitchFamily="18" charset="0"/>
            </a:rPr>
            <a:t>Conducts training programs to promote uniformity of policy and procedures throughout the State in matters pertaining to the system of vital statistics;</a:t>
          </a:r>
          <a:endParaRPr lang="en-US">
            <a:latin typeface="Times New Roman" panose="02020603050405020304" pitchFamily="18" charset="0"/>
            <a:cs typeface="Times New Roman" panose="02020603050405020304" pitchFamily="18" charset="0"/>
          </a:endParaRPr>
        </a:p>
      </dgm:t>
    </dgm:pt>
    <dgm:pt modelId="{B6B15508-BE92-471F-9751-968AB1EADBEE}" type="parTrans" cxnId="{27D61E49-9192-49B6-A968-AC56CE13566A}">
      <dgm:prSet/>
      <dgm:spPr/>
      <dgm:t>
        <a:bodyPr/>
        <a:lstStyle/>
        <a:p>
          <a:endParaRPr lang="en-US"/>
        </a:p>
      </dgm:t>
    </dgm:pt>
    <dgm:pt modelId="{D6095FF8-92DA-4B48-AD41-1771A3E3EA94}" type="sibTrans" cxnId="{27D61E49-9192-49B6-A968-AC56CE13566A}">
      <dgm:prSet/>
      <dgm:spPr/>
      <dgm:t>
        <a:bodyPr/>
        <a:lstStyle/>
        <a:p>
          <a:endParaRPr lang="en-US"/>
        </a:p>
      </dgm:t>
    </dgm:pt>
    <dgm:pt modelId="{1663B906-B8CC-409E-BA83-9E42C0830C76}">
      <dgm:prSet/>
      <dgm:spPr/>
      <dgm:t>
        <a:bodyPr/>
        <a:lstStyle/>
        <a:p>
          <a:r>
            <a:rPr lang="en-US" b="0" i="0" baseline="0">
              <a:latin typeface="Times New Roman" panose="02020603050405020304" pitchFamily="18" charset="0"/>
              <a:cs typeface="Times New Roman" panose="02020603050405020304" pitchFamily="18" charset="0"/>
            </a:rPr>
            <a:t>Monitors the accuracy, completeness, and validity of all information returned to the Data, Research, and Vital Statistics (DRVS) office.  </a:t>
          </a:r>
          <a:endParaRPr lang="en-US">
            <a:latin typeface="Times New Roman" panose="02020603050405020304" pitchFamily="18" charset="0"/>
            <a:cs typeface="Times New Roman" panose="02020603050405020304" pitchFamily="18" charset="0"/>
          </a:endParaRPr>
        </a:p>
      </dgm:t>
    </dgm:pt>
    <dgm:pt modelId="{B45C8CC7-9F06-4714-8FC0-CCF01465AF4F}" type="parTrans" cxnId="{AACA390A-129B-4399-AA60-B24F2FEF7B45}">
      <dgm:prSet/>
      <dgm:spPr/>
      <dgm:t>
        <a:bodyPr/>
        <a:lstStyle/>
        <a:p>
          <a:endParaRPr lang="en-US"/>
        </a:p>
      </dgm:t>
    </dgm:pt>
    <dgm:pt modelId="{1819A8A1-E7F8-4B29-9BC1-ED348B0A44EC}" type="sibTrans" cxnId="{AACA390A-129B-4399-AA60-B24F2FEF7B45}">
      <dgm:prSet/>
      <dgm:spPr/>
      <dgm:t>
        <a:bodyPr/>
        <a:lstStyle/>
        <a:p>
          <a:endParaRPr lang="en-US"/>
        </a:p>
      </dgm:t>
    </dgm:pt>
    <dgm:pt modelId="{220F0188-7557-4CAC-AF41-BD879B2FAF2A}">
      <dgm:prSet/>
      <dgm:spPr/>
      <dgm:t>
        <a:bodyPr/>
        <a:lstStyle/>
        <a:p>
          <a:r>
            <a:rPr lang="en-US" b="0" i="0" baseline="0" dirty="0">
              <a:latin typeface="Times New Roman" panose="02020603050405020304" pitchFamily="18" charset="0"/>
              <a:cs typeface="Times New Roman" panose="02020603050405020304" pitchFamily="18" charset="0"/>
            </a:rPr>
            <a:t>Prescribes and furnishes forms with instructions necessary to the administration of the vital statistics system or prescribe other means of transmission of data that accomplish the purpose of complete and accurate reporting and registration.</a:t>
          </a:r>
          <a:endParaRPr lang="en-US" dirty="0">
            <a:latin typeface="Times New Roman" panose="02020603050405020304" pitchFamily="18" charset="0"/>
            <a:cs typeface="Times New Roman" panose="02020603050405020304" pitchFamily="18" charset="0"/>
          </a:endParaRPr>
        </a:p>
      </dgm:t>
    </dgm:pt>
    <dgm:pt modelId="{E8A8598C-B7E5-4084-BC63-2EC5D4651047}" type="parTrans" cxnId="{F5924459-F93A-4EFB-A419-E857AE306C4D}">
      <dgm:prSet/>
      <dgm:spPr/>
      <dgm:t>
        <a:bodyPr/>
        <a:lstStyle/>
        <a:p>
          <a:endParaRPr lang="en-US"/>
        </a:p>
      </dgm:t>
    </dgm:pt>
    <dgm:pt modelId="{E9DAF75E-0C84-4E6D-BE77-265764CF6DA9}" type="sibTrans" cxnId="{F5924459-F93A-4EFB-A419-E857AE306C4D}">
      <dgm:prSet/>
      <dgm:spPr/>
      <dgm:t>
        <a:bodyPr/>
        <a:lstStyle/>
        <a:p>
          <a:endParaRPr lang="en-US"/>
        </a:p>
      </dgm:t>
    </dgm:pt>
    <dgm:pt modelId="{919F08F9-6213-4AB7-8C18-4D8626FBB7CB}" type="pres">
      <dgm:prSet presAssocID="{EE9D72FB-160A-4613-A6C3-5FAA7D649963}" presName="diagram" presStyleCnt="0">
        <dgm:presLayoutVars>
          <dgm:dir/>
          <dgm:resizeHandles val="exact"/>
        </dgm:presLayoutVars>
      </dgm:prSet>
      <dgm:spPr/>
    </dgm:pt>
    <dgm:pt modelId="{BDB8B52D-80AE-47CF-8DCF-2B007842A061}" type="pres">
      <dgm:prSet presAssocID="{3425BB6E-30E4-4863-A695-7D90FC144E80}" presName="node" presStyleLbl="node1" presStyleIdx="0" presStyleCnt="6">
        <dgm:presLayoutVars>
          <dgm:bulletEnabled val="1"/>
        </dgm:presLayoutVars>
      </dgm:prSet>
      <dgm:spPr/>
    </dgm:pt>
    <dgm:pt modelId="{0D64BF1F-00D8-4F7B-89D7-B6620FED6F96}" type="pres">
      <dgm:prSet presAssocID="{1BB0B4D2-F32C-4A1B-A8C0-52F174353D5A}" presName="sibTrans" presStyleCnt="0"/>
      <dgm:spPr/>
    </dgm:pt>
    <dgm:pt modelId="{C462C28C-6868-4C1D-950F-09A66EA32733}" type="pres">
      <dgm:prSet presAssocID="{A5301C13-36E0-4E09-90EF-31DCB58395BF}" presName="node" presStyleLbl="node1" presStyleIdx="1" presStyleCnt="6">
        <dgm:presLayoutVars>
          <dgm:bulletEnabled val="1"/>
        </dgm:presLayoutVars>
      </dgm:prSet>
      <dgm:spPr/>
    </dgm:pt>
    <dgm:pt modelId="{24AC2321-900B-4973-9634-07B470167FCA}" type="pres">
      <dgm:prSet presAssocID="{550AADBD-0661-4151-9BF5-B9F0EF727C08}" presName="sibTrans" presStyleCnt="0"/>
      <dgm:spPr/>
    </dgm:pt>
    <dgm:pt modelId="{E67C1A4D-0D0B-4EDF-AF4F-E28A0F8CB590}" type="pres">
      <dgm:prSet presAssocID="{A00E3467-B645-4599-A6C0-9E83F326A493}" presName="node" presStyleLbl="node1" presStyleIdx="2" presStyleCnt="6">
        <dgm:presLayoutVars>
          <dgm:bulletEnabled val="1"/>
        </dgm:presLayoutVars>
      </dgm:prSet>
      <dgm:spPr/>
    </dgm:pt>
    <dgm:pt modelId="{11912485-80D5-40A9-9C59-754EE49003E9}" type="pres">
      <dgm:prSet presAssocID="{98CC1497-8656-470A-AA7D-A08732830C5E}" presName="sibTrans" presStyleCnt="0"/>
      <dgm:spPr/>
    </dgm:pt>
    <dgm:pt modelId="{824A5CF2-71A9-44B1-81A8-9284A6E911A4}" type="pres">
      <dgm:prSet presAssocID="{82194AE2-B823-45FB-83A4-74F768896CD8}" presName="node" presStyleLbl="node1" presStyleIdx="3" presStyleCnt="6">
        <dgm:presLayoutVars>
          <dgm:bulletEnabled val="1"/>
        </dgm:presLayoutVars>
      </dgm:prSet>
      <dgm:spPr/>
    </dgm:pt>
    <dgm:pt modelId="{DB80C613-2C68-4FDC-84DF-78C6EC3BAC15}" type="pres">
      <dgm:prSet presAssocID="{D6095FF8-92DA-4B48-AD41-1771A3E3EA94}" presName="sibTrans" presStyleCnt="0"/>
      <dgm:spPr/>
    </dgm:pt>
    <dgm:pt modelId="{7C5D2BBA-A49C-4B47-8925-03CB32C7BBFE}" type="pres">
      <dgm:prSet presAssocID="{1663B906-B8CC-409E-BA83-9E42C0830C76}" presName="node" presStyleLbl="node1" presStyleIdx="4" presStyleCnt="6">
        <dgm:presLayoutVars>
          <dgm:bulletEnabled val="1"/>
        </dgm:presLayoutVars>
      </dgm:prSet>
      <dgm:spPr/>
    </dgm:pt>
    <dgm:pt modelId="{94D54B56-32E7-4F60-851A-07BC8C90338A}" type="pres">
      <dgm:prSet presAssocID="{1819A8A1-E7F8-4B29-9BC1-ED348B0A44EC}" presName="sibTrans" presStyleCnt="0"/>
      <dgm:spPr/>
    </dgm:pt>
    <dgm:pt modelId="{C75D33A5-45ED-4F61-A5FD-9B350EF52F94}" type="pres">
      <dgm:prSet presAssocID="{220F0188-7557-4CAC-AF41-BD879B2FAF2A}" presName="node" presStyleLbl="node1" presStyleIdx="5" presStyleCnt="6">
        <dgm:presLayoutVars>
          <dgm:bulletEnabled val="1"/>
        </dgm:presLayoutVars>
      </dgm:prSet>
      <dgm:spPr/>
    </dgm:pt>
  </dgm:ptLst>
  <dgm:cxnLst>
    <dgm:cxn modelId="{44C1AA03-AF73-478A-9C72-F0C63F7FD3DF}" type="presOf" srcId="{1663B906-B8CC-409E-BA83-9E42C0830C76}" destId="{7C5D2BBA-A49C-4B47-8925-03CB32C7BBFE}" srcOrd="0" destOrd="0" presId="urn:microsoft.com/office/officeart/2005/8/layout/default"/>
    <dgm:cxn modelId="{AD228808-A937-4A9B-B74F-1C14FD1B154D}" type="presOf" srcId="{A00E3467-B645-4599-A6C0-9E83F326A493}" destId="{E67C1A4D-0D0B-4EDF-AF4F-E28A0F8CB590}" srcOrd="0" destOrd="0" presId="urn:microsoft.com/office/officeart/2005/8/layout/default"/>
    <dgm:cxn modelId="{AACA390A-129B-4399-AA60-B24F2FEF7B45}" srcId="{EE9D72FB-160A-4613-A6C3-5FAA7D649963}" destId="{1663B906-B8CC-409E-BA83-9E42C0830C76}" srcOrd="4" destOrd="0" parTransId="{B45C8CC7-9F06-4714-8FC0-CCF01465AF4F}" sibTransId="{1819A8A1-E7F8-4B29-9BC1-ED348B0A44EC}"/>
    <dgm:cxn modelId="{0114720B-C4F9-4AB6-A439-3A75B0F06EED}" type="presOf" srcId="{A5301C13-36E0-4E09-90EF-31DCB58395BF}" destId="{C462C28C-6868-4C1D-950F-09A66EA32733}" srcOrd="0" destOrd="0" presId="urn:microsoft.com/office/officeart/2005/8/layout/default"/>
    <dgm:cxn modelId="{6B81A421-08B7-4F40-97AE-1157953221A6}" type="presOf" srcId="{3425BB6E-30E4-4863-A695-7D90FC144E80}" destId="{BDB8B52D-80AE-47CF-8DCF-2B007842A061}" srcOrd="0" destOrd="0" presId="urn:microsoft.com/office/officeart/2005/8/layout/default"/>
    <dgm:cxn modelId="{27D61E49-9192-49B6-A968-AC56CE13566A}" srcId="{EE9D72FB-160A-4613-A6C3-5FAA7D649963}" destId="{82194AE2-B823-45FB-83A4-74F768896CD8}" srcOrd="3" destOrd="0" parTransId="{B6B15508-BE92-471F-9751-968AB1EADBEE}" sibTransId="{D6095FF8-92DA-4B48-AD41-1771A3E3EA94}"/>
    <dgm:cxn modelId="{8ACC7F75-C6DC-492D-A97D-33830913B6CC}" type="presOf" srcId="{220F0188-7557-4CAC-AF41-BD879B2FAF2A}" destId="{C75D33A5-45ED-4F61-A5FD-9B350EF52F94}" srcOrd="0" destOrd="0" presId="urn:microsoft.com/office/officeart/2005/8/layout/default"/>
    <dgm:cxn modelId="{F5924459-F93A-4EFB-A419-E857AE306C4D}" srcId="{EE9D72FB-160A-4613-A6C3-5FAA7D649963}" destId="{220F0188-7557-4CAC-AF41-BD879B2FAF2A}" srcOrd="5" destOrd="0" parTransId="{E8A8598C-B7E5-4084-BC63-2EC5D4651047}" sibTransId="{E9DAF75E-0C84-4E6D-BE77-265764CF6DA9}"/>
    <dgm:cxn modelId="{FA57987E-22D8-48D0-B537-790B5FA4EEBB}" srcId="{EE9D72FB-160A-4613-A6C3-5FAA7D649963}" destId="{A5301C13-36E0-4E09-90EF-31DCB58395BF}" srcOrd="1" destOrd="0" parTransId="{A876FCB5-D93C-44BB-AFEA-65F03506FE4B}" sibTransId="{550AADBD-0661-4151-9BF5-B9F0EF727C08}"/>
    <dgm:cxn modelId="{0CCFB5C0-A887-49D5-83D5-1A5B34FBE3D5}" type="presOf" srcId="{EE9D72FB-160A-4613-A6C3-5FAA7D649963}" destId="{919F08F9-6213-4AB7-8C18-4D8626FBB7CB}" srcOrd="0" destOrd="0" presId="urn:microsoft.com/office/officeart/2005/8/layout/default"/>
    <dgm:cxn modelId="{DDCB33D3-F481-41E9-83D3-400E1DB78BA4}" srcId="{EE9D72FB-160A-4613-A6C3-5FAA7D649963}" destId="{A00E3467-B645-4599-A6C0-9E83F326A493}" srcOrd="2" destOrd="0" parTransId="{7305F749-F75D-4339-93D6-B8E466368853}" sibTransId="{98CC1497-8656-470A-AA7D-A08732830C5E}"/>
    <dgm:cxn modelId="{08DAC0E6-2383-4064-90E3-A4A7303CA549}" srcId="{EE9D72FB-160A-4613-A6C3-5FAA7D649963}" destId="{3425BB6E-30E4-4863-A695-7D90FC144E80}" srcOrd="0" destOrd="0" parTransId="{C6D227E3-86EE-4FBF-8E55-CC84755EF562}" sibTransId="{1BB0B4D2-F32C-4A1B-A8C0-52F174353D5A}"/>
    <dgm:cxn modelId="{3ADD4AEA-A02C-49EA-A240-4E4CC587B0B2}" type="presOf" srcId="{82194AE2-B823-45FB-83A4-74F768896CD8}" destId="{824A5CF2-71A9-44B1-81A8-9284A6E911A4}" srcOrd="0" destOrd="0" presId="urn:microsoft.com/office/officeart/2005/8/layout/default"/>
    <dgm:cxn modelId="{C959EE10-0402-4A44-9363-75E5F3833681}" type="presParOf" srcId="{919F08F9-6213-4AB7-8C18-4D8626FBB7CB}" destId="{BDB8B52D-80AE-47CF-8DCF-2B007842A061}" srcOrd="0" destOrd="0" presId="urn:microsoft.com/office/officeart/2005/8/layout/default"/>
    <dgm:cxn modelId="{041AFF84-60FF-48C2-BFEC-7B317CFA10CD}" type="presParOf" srcId="{919F08F9-6213-4AB7-8C18-4D8626FBB7CB}" destId="{0D64BF1F-00D8-4F7B-89D7-B6620FED6F96}" srcOrd="1" destOrd="0" presId="urn:microsoft.com/office/officeart/2005/8/layout/default"/>
    <dgm:cxn modelId="{F4B297B7-327B-4092-901C-0C41FCAF956D}" type="presParOf" srcId="{919F08F9-6213-4AB7-8C18-4D8626FBB7CB}" destId="{C462C28C-6868-4C1D-950F-09A66EA32733}" srcOrd="2" destOrd="0" presId="urn:microsoft.com/office/officeart/2005/8/layout/default"/>
    <dgm:cxn modelId="{E1160446-8492-493F-AC68-14512F7BEA1D}" type="presParOf" srcId="{919F08F9-6213-4AB7-8C18-4D8626FBB7CB}" destId="{24AC2321-900B-4973-9634-07B470167FCA}" srcOrd="3" destOrd="0" presId="urn:microsoft.com/office/officeart/2005/8/layout/default"/>
    <dgm:cxn modelId="{E30D14AC-E78C-410B-9508-5FC11A2EA095}" type="presParOf" srcId="{919F08F9-6213-4AB7-8C18-4D8626FBB7CB}" destId="{E67C1A4D-0D0B-4EDF-AF4F-E28A0F8CB590}" srcOrd="4" destOrd="0" presId="urn:microsoft.com/office/officeart/2005/8/layout/default"/>
    <dgm:cxn modelId="{8A387343-857F-441E-8E65-D353ACB94269}" type="presParOf" srcId="{919F08F9-6213-4AB7-8C18-4D8626FBB7CB}" destId="{11912485-80D5-40A9-9C59-754EE49003E9}" srcOrd="5" destOrd="0" presId="urn:microsoft.com/office/officeart/2005/8/layout/default"/>
    <dgm:cxn modelId="{25C97512-3CEA-4AEB-A05B-310DB53650D8}" type="presParOf" srcId="{919F08F9-6213-4AB7-8C18-4D8626FBB7CB}" destId="{824A5CF2-71A9-44B1-81A8-9284A6E911A4}" srcOrd="6" destOrd="0" presId="urn:microsoft.com/office/officeart/2005/8/layout/default"/>
    <dgm:cxn modelId="{500D5EA8-1C3D-4218-B80D-3D878B2EDF19}" type="presParOf" srcId="{919F08F9-6213-4AB7-8C18-4D8626FBB7CB}" destId="{DB80C613-2C68-4FDC-84DF-78C6EC3BAC15}" srcOrd="7" destOrd="0" presId="urn:microsoft.com/office/officeart/2005/8/layout/default"/>
    <dgm:cxn modelId="{B24FE80C-D2F7-455E-AB2E-369EB6B0777A}" type="presParOf" srcId="{919F08F9-6213-4AB7-8C18-4D8626FBB7CB}" destId="{7C5D2BBA-A49C-4B47-8925-03CB32C7BBFE}" srcOrd="8" destOrd="0" presId="urn:microsoft.com/office/officeart/2005/8/layout/default"/>
    <dgm:cxn modelId="{08FD6C15-AB8A-4537-BC3E-BFB47ADF9796}" type="presParOf" srcId="{919F08F9-6213-4AB7-8C18-4D8626FBB7CB}" destId="{94D54B56-32E7-4F60-851A-07BC8C90338A}" srcOrd="9" destOrd="0" presId="urn:microsoft.com/office/officeart/2005/8/layout/default"/>
    <dgm:cxn modelId="{D9D9B7B1-BFC6-4DC0-AE88-66FA3DC4B8DF}" type="presParOf" srcId="{919F08F9-6213-4AB7-8C18-4D8626FBB7CB}" destId="{C75D33A5-45ED-4F61-A5FD-9B350EF52F9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8B52D-80AE-47CF-8DCF-2B007842A061}">
      <dsp:nvSpPr>
        <dsp:cNvPr id="0" name=""/>
        <dsp:cNvSpPr/>
      </dsp:nvSpPr>
      <dsp:spPr>
        <a:xfrm>
          <a:off x="0" y="1879"/>
          <a:ext cx="2807832" cy="1684699"/>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latin typeface="Times New Roman" panose="02020603050405020304" pitchFamily="18" charset="0"/>
              <a:cs typeface="Times New Roman" panose="02020603050405020304" pitchFamily="18" charset="0"/>
            </a:rPr>
            <a:t>Preserves all certificates, records, and other reports returned to the State Registrar;</a:t>
          </a:r>
          <a:endParaRPr lang="en-US" sz="1400" kern="1200">
            <a:latin typeface="Times New Roman" panose="02020603050405020304" pitchFamily="18" charset="0"/>
            <a:cs typeface="Times New Roman" panose="02020603050405020304" pitchFamily="18" charset="0"/>
          </a:endParaRPr>
        </a:p>
      </dsp:txBody>
      <dsp:txXfrm>
        <a:off x="0" y="1879"/>
        <a:ext cx="2807832" cy="1684699"/>
      </dsp:txXfrm>
    </dsp:sp>
    <dsp:sp modelId="{C462C28C-6868-4C1D-950F-09A66EA32733}">
      <dsp:nvSpPr>
        <dsp:cNvPr id="0" name=""/>
        <dsp:cNvSpPr/>
      </dsp:nvSpPr>
      <dsp:spPr>
        <a:xfrm>
          <a:off x="3088615" y="1879"/>
          <a:ext cx="2807832" cy="1684699"/>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latin typeface="Times New Roman" panose="02020603050405020304" pitchFamily="18" charset="0"/>
              <a:cs typeface="Times New Roman" panose="02020603050405020304" pitchFamily="18" charset="0"/>
            </a:rPr>
            <a:t>Has general supervision of Title 22, Title 19-A, and 10-146 Department rules relating to the registration of vital statistics; </a:t>
          </a:r>
          <a:endParaRPr lang="en-US" sz="1400" kern="1200">
            <a:latin typeface="Times New Roman" panose="02020603050405020304" pitchFamily="18" charset="0"/>
            <a:cs typeface="Times New Roman" panose="02020603050405020304" pitchFamily="18" charset="0"/>
          </a:endParaRPr>
        </a:p>
      </dsp:txBody>
      <dsp:txXfrm>
        <a:off x="3088615" y="1879"/>
        <a:ext cx="2807832" cy="1684699"/>
      </dsp:txXfrm>
    </dsp:sp>
    <dsp:sp modelId="{E67C1A4D-0D0B-4EDF-AF4F-E28A0F8CB590}">
      <dsp:nvSpPr>
        <dsp:cNvPr id="0" name=""/>
        <dsp:cNvSpPr/>
      </dsp:nvSpPr>
      <dsp:spPr>
        <a:xfrm>
          <a:off x="6177231" y="1879"/>
          <a:ext cx="2807832" cy="1684699"/>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latin typeface="Times New Roman" panose="02020603050405020304" pitchFamily="18" charset="0"/>
              <a:cs typeface="Times New Roman" panose="02020603050405020304" pitchFamily="18" charset="0"/>
            </a:rPr>
            <a:t>Directs, supervises, and controls activities of all persons engaged in the operation of the system of vital statistics</a:t>
          </a:r>
          <a:r>
            <a:rPr lang="en-US" sz="1400" b="0" i="0" kern="1200" baseline="0"/>
            <a:t>;</a:t>
          </a:r>
          <a:endParaRPr lang="en-US" sz="1400" kern="1200"/>
        </a:p>
      </dsp:txBody>
      <dsp:txXfrm>
        <a:off x="6177231" y="1879"/>
        <a:ext cx="2807832" cy="1684699"/>
      </dsp:txXfrm>
    </dsp:sp>
    <dsp:sp modelId="{824A5CF2-71A9-44B1-81A8-9284A6E911A4}">
      <dsp:nvSpPr>
        <dsp:cNvPr id="0" name=""/>
        <dsp:cNvSpPr/>
      </dsp:nvSpPr>
      <dsp:spPr>
        <a:xfrm>
          <a:off x="0" y="1967362"/>
          <a:ext cx="2807832" cy="1684699"/>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latin typeface="Times New Roman" panose="02020603050405020304" pitchFamily="18" charset="0"/>
              <a:cs typeface="Times New Roman" panose="02020603050405020304" pitchFamily="18" charset="0"/>
            </a:rPr>
            <a:t>Conducts training programs to promote uniformity of policy and procedures throughout the State in matters pertaining to the system of vital statistics;</a:t>
          </a:r>
          <a:endParaRPr lang="en-US" sz="1400" kern="1200">
            <a:latin typeface="Times New Roman" panose="02020603050405020304" pitchFamily="18" charset="0"/>
            <a:cs typeface="Times New Roman" panose="02020603050405020304" pitchFamily="18" charset="0"/>
          </a:endParaRPr>
        </a:p>
      </dsp:txBody>
      <dsp:txXfrm>
        <a:off x="0" y="1967362"/>
        <a:ext cx="2807832" cy="1684699"/>
      </dsp:txXfrm>
    </dsp:sp>
    <dsp:sp modelId="{7C5D2BBA-A49C-4B47-8925-03CB32C7BBFE}">
      <dsp:nvSpPr>
        <dsp:cNvPr id="0" name=""/>
        <dsp:cNvSpPr/>
      </dsp:nvSpPr>
      <dsp:spPr>
        <a:xfrm>
          <a:off x="3088615" y="1967362"/>
          <a:ext cx="2807832" cy="1684699"/>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latin typeface="Times New Roman" panose="02020603050405020304" pitchFamily="18" charset="0"/>
              <a:cs typeface="Times New Roman" panose="02020603050405020304" pitchFamily="18" charset="0"/>
            </a:rPr>
            <a:t>Monitors the accuracy, completeness, and validity of all information returned to the Data, Research, and Vital Statistics (DRVS) office.  </a:t>
          </a:r>
          <a:endParaRPr lang="en-US" sz="1400" kern="1200">
            <a:latin typeface="Times New Roman" panose="02020603050405020304" pitchFamily="18" charset="0"/>
            <a:cs typeface="Times New Roman" panose="02020603050405020304" pitchFamily="18" charset="0"/>
          </a:endParaRPr>
        </a:p>
      </dsp:txBody>
      <dsp:txXfrm>
        <a:off x="3088615" y="1967362"/>
        <a:ext cx="2807832" cy="1684699"/>
      </dsp:txXfrm>
    </dsp:sp>
    <dsp:sp modelId="{C75D33A5-45ED-4F61-A5FD-9B350EF52F94}">
      <dsp:nvSpPr>
        <dsp:cNvPr id="0" name=""/>
        <dsp:cNvSpPr/>
      </dsp:nvSpPr>
      <dsp:spPr>
        <a:xfrm>
          <a:off x="6177231" y="1967362"/>
          <a:ext cx="2807832" cy="1684699"/>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dirty="0">
              <a:latin typeface="Times New Roman" panose="02020603050405020304" pitchFamily="18" charset="0"/>
              <a:cs typeface="Times New Roman" panose="02020603050405020304" pitchFamily="18" charset="0"/>
            </a:rPr>
            <a:t>Prescribes and furnishes forms with instructions necessary to the administration of the vital statistics system or prescribe other means of transmission of data that accomplish the purpose of complete and accurate reporting and registration.</a:t>
          </a:r>
          <a:endParaRPr lang="en-US" sz="1400" kern="1200" dirty="0">
            <a:latin typeface="Times New Roman" panose="02020603050405020304" pitchFamily="18" charset="0"/>
            <a:cs typeface="Times New Roman" panose="02020603050405020304" pitchFamily="18" charset="0"/>
          </a:endParaRPr>
        </a:p>
      </dsp:txBody>
      <dsp:txXfrm>
        <a:off x="6177231" y="1967362"/>
        <a:ext cx="2807832" cy="16846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2/20/2024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2/20/2024</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aine.gov/sos/cec/rules/10/chaps10.htm#146"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pPr/>
              <a:t>1</a:t>
            </a:fld>
            <a:endParaRPr lang="en-US"/>
          </a:p>
        </p:txBody>
      </p:sp>
    </p:spTree>
    <p:extLst>
      <p:ext uri="{BB962C8B-B14F-4D97-AF65-F5344CB8AC3E}">
        <p14:creationId xmlns:p14="http://schemas.microsoft.com/office/powerpoint/2010/main" val="2748074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breaches of the law are not deliberate or willful, but due to ignorance or simple negligence.  Persuasion and education will usually serve to correct most problems.  However,  municipal clerks may occasionally have a chronic problem or become aware of a serious breach of the law.    The Department will help with enforcement problems and will file a complaint with the District Attorney or the appropriate State Licensing Board if necessary.</a:t>
            </a:r>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16</a:t>
            </a:fld>
            <a:endParaRPr lang="en-US"/>
          </a:p>
        </p:txBody>
      </p:sp>
    </p:spTree>
    <p:extLst>
      <p:ext uri="{BB962C8B-B14F-4D97-AF65-F5344CB8AC3E}">
        <p14:creationId xmlns:p14="http://schemas.microsoft.com/office/powerpoint/2010/main" val="1837105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Vital records occurring outside of the State of  Maine should never be filed within a municipality and a copy should never be issued.  The law specifies which records the Department and municipalities are to keep.  Other States and Foreign countries have their own vital statistics systems and laws. Municipalities should only have vital records that occurred in their municipality  (place of event or residence):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17</a:t>
            </a:fld>
            <a:endParaRPr lang="en-US"/>
          </a:p>
        </p:txBody>
      </p:sp>
    </p:spTree>
    <p:extLst>
      <p:ext uri="{BB962C8B-B14F-4D97-AF65-F5344CB8AC3E}">
        <p14:creationId xmlns:p14="http://schemas.microsoft.com/office/powerpoint/2010/main" val="3608393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FEFFFF"/>
                </a:solidFill>
                <a:latin typeface="Times New Roman" panose="02020603050405020304" pitchFamily="18" charset="0"/>
                <a:ea typeface="Times New Roman" panose="02020603050405020304" pitchFamily="18" charset="0"/>
                <a:cs typeface="Times New Roman" panose="02020603050405020304" pitchFamily="18" charset="0"/>
              </a:rPr>
              <a:t>Foreign Born</a:t>
            </a:r>
            <a:r>
              <a:rPr lang="en-US" sz="1200" b="1" dirty="0">
                <a:solidFill>
                  <a:srgbClr val="FEFF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200" dirty="0">
                <a:solidFill>
                  <a:srgbClr val="FEFFFF"/>
                </a:solidFill>
                <a:latin typeface="Times New Roman" panose="02020603050405020304" pitchFamily="18" charset="0"/>
                <a:ea typeface="Times New Roman" panose="02020603050405020304" pitchFamily="18" charset="0"/>
                <a:cs typeface="Times New Roman" panose="02020603050405020304" pitchFamily="18" charset="0"/>
              </a:rPr>
              <a:t>  In the case of a Maine certificate of birth being established for a person born in a foreign country, a copy of the certificate must be provided to and must be  maintained on file by the clerk of the municipality where the adoptive parents resided on the date of the adoption.  Please refer to the birth portion of the municipal clerk’s manual on adoptions for more information.</a:t>
            </a:r>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18</a:t>
            </a:fld>
            <a:endParaRPr lang="en-US"/>
          </a:p>
        </p:txBody>
      </p:sp>
    </p:spTree>
    <p:extLst>
      <p:ext uri="{BB962C8B-B14F-4D97-AF65-F5344CB8AC3E}">
        <p14:creationId xmlns:p14="http://schemas.microsoft.com/office/powerpoint/2010/main" val="1057477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rPr>
              <a:t>Prior to electronic registration systems, municipal clerks were required to make weekly reports or “returns” to the Department and residence municipality.  The paper process for reviewing, accepting a record for filing, and forwarding a paper vital record occurring in a municipality to the State Registrar and the residence municipality has been discontinued.   All registrations are now done electronically. There may be times when a homebirth or fetal death form is sent to the municipality, which should immediately be forwarded to the Department to be entered into the electronic system.  Clerks may also find a paper vital record that was never forwarded to the Department or the residence municipality, which will need to be forwarded to the correct place of filing.  Please see examples of the distribution of copies below. </a:t>
            </a:r>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19</a:t>
            </a:fld>
            <a:endParaRPr lang="en-US"/>
          </a:p>
        </p:txBody>
      </p:sp>
    </p:spTree>
    <p:extLst>
      <p:ext uri="{BB962C8B-B14F-4D97-AF65-F5344CB8AC3E}">
        <p14:creationId xmlns:p14="http://schemas.microsoft.com/office/powerpoint/2010/main" val="4024596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rPr>
              <a:t>The ideal conditions for storing paper records that are in regular use are a constant temperature of about 65 degrees F and a relative humidity of about 40 percent.  </a:t>
            </a: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Keep records out of hot attics, damp basements, and other dirty and dusty places.  Watch for bookworms, silverfish, and other insects, which eat paper.  The enemies of paper are heavy use, heat, moisture, dust, insects, and extrinsic acidity.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20</a:t>
            </a:fld>
            <a:endParaRPr lang="en-US"/>
          </a:p>
        </p:txBody>
      </p:sp>
    </p:spTree>
    <p:extLst>
      <p:ext uri="{BB962C8B-B14F-4D97-AF65-F5344CB8AC3E}">
        <p14:creationId xmlns:p14="http://schemas.microsoft.com/office/powerpoint/2010/main" val="2813364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21</a:t>
            </a:fld>
            <a:endParaRPr lang="en-US"/>
          </a:p>
        </p:txBody>
      </p:sp>
    </p:spTree>
    <p:extLst>
      <p:ext uri="{BB962C8B-B14F-4D97-AF65-F5344CB8AC3E}">
        <p14:creationId xmlns:p14="http://schemas.microsoft.com/office/powerpoint/2010/main" val="3939632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10-146 Department Rule,  Chapter 11 </a:t>
            </a:r>
            <a:r>
              <a:rPr lang="en-US" sz="1800" u="sng" dirty="0">
                <a:solidFill>
                  <a:srgbClr val="0000FF"/>
                </a:solidFill>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https://www.maine.gov/sos/cec/rules/10/chaps10.htm#146</a:t>
            </a: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states “when an authorized reproduction of a vital record has been properly prepared,  by photographic, electronic, or other processes, by the State Registrar and when all steps have been taken to ensure the continued preservation of the information, the record from which such authorized reproduction was made may be disposed of by the  State Registrar.   Such record may not be disposed of, however, until the quality of the authorized reproduction has been tested to ensure that acceptable certified copies can be issued and until a security copy of the document has been placed in a secure location and removed from the building where the authorized reproduction is housed.  Such security copy shall be maintained in such a manner to ensure that it can replace the authorized reproduction should the authorized reproduction be lost or destroyed.”</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22</a:t>
            </a:fld>
            <a:endParaRPr lang="en-US"/>
          </a:p>
        </p:txBody>
      </p:sp>
    </p:spTree>
    <p:extLst>
      <p:ext uri="{BB962C8B-B14F-4D97-AF65-F5344CB8AC3E}">
        <p14:creationId xmlns:p14="http://schemas.microsoft.com/office/powerpoint/2010/main" val="184474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3</a:t>
            </a:fld>
            <a:endParaRPr lang="en-US"/>
          </a:p>
        </p:txBody>
      </p:sp>
    </p:spTree>
    <p:extLst>
      <p:ext uri="{BB962C8B-B14F-4D97-AF65-F5344CB8AC3E}">
        <p14:creationId xmlns:p14="http://schemas.microsoft.com/office/powerpoint/2010/main" val="1323301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1221E5-7225-48EB-A4EE-420E7BFCF705}" type="slidenum">
              <a:rPr lang="en-US" smtClean="0"/>
              <a:pPr/>
              <a:t>6</a:t>
            </a:fld>
            <a:endParaRPr lang="en-US"/>
          </a:p>
        </p:txBody>
      </p:sp>
    </p:spTree>
    <p:extLst>
      <p:ext uri="{BB962C8B-B14F-4D97-AF65-F5344CB8AC3E}">
        <p14:creationId xmlns:p14="http://schemas.microsoft.com/office/powerpoint/2010/main" val="2714468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95000"/>
                    <a:lumOff val="5000"/>
                  </a:schemeClr>
                </a:solidFill>
                <a:effectLst/>
                <a:uLnTx/>
                <a:uFillTx/>
                <a:latin typeface="Cambria"/>
                <a:ea typeface="+mn-ea"/>
                <a:cs typeface="+mn-cs"/>
              </a:rPr>
              <a:t>DRVS has compiled a list of unincorporated places and municipalities where a vital record should be registered.  Please contact DRVS if you have any questions.</a:t>
            </a:r>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8</a:t>
            </a:fld>
            <a:endParaRPr lang="en-US"/>
          </a:p>
        </p:txBody>
      </p:sp>
    </p:spTree>
    <p:extLst>
      <p:ext uri="{BB962C8B-B14F-4D97-AF65-F5344CB8AC3E}">
        <p14:creationId xmlns:p14="http://schemas.microsoft.com/office/powerpoint/2010/main" val="3580652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hangingPunct="0">
              <a:spcBef>
                <a:spcPts val="0"/>
              </a:spcBef>
              <a:spcAft>
                <a:spcPts val="0"/>
              </a:spcAf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Certificates of live births, deaths, and fetal deaths occurring at the federal facility, known as </a:t>
            </a:r>
            <a:r>
              <a:rPr lang="en-US" sz="1800" dirty="0" err="1">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Togus</a:t>
            </a: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are filed directly with the  Department in the DAVE system.  Prior to the DAVE system, the Department forwarded paper copies of all live births, deaths, and fetal deaths received, to the clerk of the municipality where the parents of the child resided or the municipality where the decedent resided.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US" sz="1800" b="1" u="none" strike="noStrike"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9</a:t>
            </a:fld>
            <a:endParaRPr lang="en-US"/>
          </a:p>
        </p:txBody>
      </p:sp>
    </p:spTree>
    <p:extLst>
      <p:ext uri="{BB962C8B-B14F-4D97-AF65-F5344CB8AC3E}">
        <p14:creationId xmlns:p14="http://schemas.microsoft.com/office/powerpoint/2010/main" val="3278738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If a child is delivered outside an institution, not in a moving conveyance, and unattended by a certified nurse midwife, professional or licensed midwife or other attendant, the parents must request worksheets directly from the Department or the municipality in which they reside.  The VS1-C Parent Worksheet and the VS1-D Medical Worksheet worksheets must be completed, signed, and the parents must verify the accuracy of the personal and medical data on the worksheets. In addition to the worksheets, at least two forms of documentary evidence must be provided to support proof of pregnancy and the fact that the mother gave birth in the State of Maine. Examples of acceptable documentation are provided below.  </a:t>
            </a:r>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12</a:t>
            </a:fld>
            <a:endParaRPr lang="en-US"/>
          </a:p>
        </p:txBody>
      </p:sp>
    </p:spTree>
    <p:extLst>
      <p:ext uri="{BB962C8B-B14F-4D97-AF65-F5344CB8AC3E}">
        <p14:creationId xmlns:p14="http://schemas.microsoft.com/office/powerpoint/2010/main" val="2828873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hangingPunct="0">
              <a:spcBef>
                <a:spcPts val="0"/>
              </a:spcBef>
              <a:spcAft>
                <a:spcPts val="0"/>
              </a:spcAft>
            </a:pPr>
            <a:r>
              <a:rPr lang="en-US" sz="1800" dirty="0">
                <a:effectLst/>
                <a:latin typeface="Times New Roman" panose="02020603050405020304" pitchFamily="18" charset="0"/>
                <a:ea typeface="Times New Roman" panose="02020603050405020304" pitchFamily="18" charset="0"/>
              </a:rPr>
              <a:t>The place of birth for a birth that occurs in a moving conveyance is determined as specified below:</a:t>
            </a:r>
          </a:p>
          <a:p>
            <a:pPr marL="342900" marR="0" lvl="0" indent="-342900" algn="just" hangingPunct="0">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When a birth occurs in a moving conveyance within the United States and the child is first removed from the conveyance in Maine, the birth must be registered in Maine and the place where the child is first removed is considered the place of birth.</a:t>
            </a:r>
          </a:p>
          <a:p>
            <a:pPr marL="0" marR="0" algn="just" hangingPunct="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342900" marR="0" lvl="0" indent="-342900" algn="just" hangingPunct="0">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rPr>
              <a:t>When a birth occurs in a moving conveyance while in international waters, air space, or in a foreign country or its air space and the child is first removed from the conveyance in Maine, the birth must be registered in Maine although it is no evidence of United States citizenship.  The birth record must show the actual place of birth to that extent as can be determined. </a:t>
            </a:r>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13</a:t>
            </a:fld>
            <a:endParaRPr lang="en-US"/>
          </a:p>
        </p:txBody>
      </p:sp>
    </p:spTree>
    <p:extLst>
      <p:ext uri="{BB962C8B-B14F-4D97-AF65-F5344CB8AC3E}">
        <p14:creationId xmlns:p14="http://schemas.microsoft.com/office/powerpoint/2010/main" val="1722403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The personal, parental, and medical data must be obtained by the completion of the parent and medical worksheets prescribed and furnished by the Department to prepare the birth record.  The VS1-C Parent Worksheet and the VS1-D Medical Worksheet may be found under the “Forms/Print Forms” tab in the Electronic Birth Registration System (EBRS).   Discuss the child’s name at birth, gender, SSN#, marital status, and AOP completed at the hospital.  </a:t>
            </a:r>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14</a:t>
            </a:fld>
            <a:endParaRPr lang="en-US"/>
          </a:p>
        </p:txBody>
      </p:sp>
    </p:spTree>
    <p:extLst>
      <p:ext uri="{BB962C8B-B14F-4D97-AF65-F5344CB8AC3E}">
        <p14:creationId xmlns:p14="http://schemas.microsoft.com/office/powerpoint/2010/main" val="319369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15</a:t>
            </a:fld>
            <a:endParaRPr lang="en-US"/>
          </a:p>
        </p:txBody>
      </p:sp>
    </p:spTree>
    <p:extLst>
      <p:ext uri="{BB962C8B-B14F-4D97-AF65-F5344CB8AC3E}">
        <p14:creationId xmlns:p14="http://schemas.microsoft.com/office/powerpoint/2010/main" val="325296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8539" y="2514601"/>
            <a:ext cx="8913077" cy="2262781"/>
          </a:xfrm>
        </p:spPr>
        <p:txBody>
          <a:bodyPr anchor="b">
            <a:normAutofit/>
          </a:bodyPr>
          <a:lstStyle>
            <a:lvl1pPr>
              <a:defRPr sz="5398"/>
            </a:lvl1pPr>
          </a:lstStyle>
          <a:p>
            <a:r>
              <a:rPr lang="en-US"/>
              <a:t>Click to edit Master title style</a:t>
            </a:r>
            <a:endParaRPr lang="en-US" dirty="0"/>
          </a:p>
        </p:txBody>
      </p:sp>
      <p:sp>
        <p:nvSpPr>
          <p:cNvPr id="3" name="Subtitle 2"/>
          <p:cNvSpPr>
            <a:spLocks noGrp="1"/>
          </p:cNvSpPr>
          <p:nvPr>
            <p:ph type="subTitle" idx="1"/>
          </p:nvPr>
        </p:nvSpPr>
        <p:spPr>
          <a:xfrm>
            <a:off x="2588539" y="4777380"/>
            <a:ext cx="8913077" cy="1126283"/>
          </a:xfrm>
        </p:spPr>
        <p:txBody>
          <a:bodyPr anchor="t"/>
          <a:lstStyle>
            <a:lvl1pPr marL="0" indent="0" algn="l">
              <a:buNone/>
              <a:defRPr>
                <a:solidFill>
                  <a:schemeClr val="tx1">
                    <a:lumMod val="65000"/>
                    <a:lumOff val="3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253C03-C60F-4FF5-BBBF-078D44B72E7D}" type="datetime1">
              <a:rPr lang="en-US" smtClean="0"/>
              <a:t>2/20/2024</a:t>
            </a:fld>
            <a:endParaRPr lang="en-US" dirty="0"/>
          </a:p>
        </p:txBody>
      </p:sp>
      <p:sp>
        <p:nvSpPr>
          <p:cNvPr id="5" name="Footer Placeholder 4"/>
          <p:cNvSpPr>
            <a:spLocks noGrp="1"/>
          </p:cNvSpPr>
          <p:nvPr>
            <p:ph type="ftr" sz="quarter" idx="11"/>
          </p:nvPr>
        </p:nvSpPr>
        <p:spPr/>
        <p:txBody>
          <a:bodyPr/>
          <a:lstStyle/>
          <a:p>
            <a:r>
              <a:rPr lang="en-US"/>
              <a:t>Add a footer</a:t>
            </a:r>
          </a:p>
        </p:txBody>
      </p:sp>
      <p:sp>
        <p:nvSpPr>
          <p:cNvPr id="7" name="Freeform 6"/>
          <p:cNvSpPr/>
          <p:nvPr/>
        </p:nvSpPr>
        <p:spPr bwMode="auto">
          <a:xfrm>
            <a:off x="0" y="4323811"/>
            <a:ext cx="1744198"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674" y="4529541"/>
            <a:ext cx="779564" cy="365125"/>
          </a:xfrm>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121104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8538" y="609600"/>
            <a:ext cx="8913077" cy="3117040"/>
          </a:xfrm>
        </p:spPr>
        <p:txBody>
          <a:bodyPr anchor="ctr">
            <a:normAutofit/>
          </a:bodyPr>
          <a:lstStyle>
            <a:lvl1pPr algn="l">
              <a:defRPr sz="4799" b="0" cap="none"/>
            </a:lvl1pPr>
          </a:lstStyle>
          <a:p>
            <a:r>
              <a:rPr lang="en-US"/>
              <a:t>Click to edit Master title style</a:t>
            </a:r>
            <a:endParaRPr lang="en-US" dirty="0"/>
          </a:p>
        </p:txBody>
      </p:sp>
      <p:sp>
        <p:nvSpPr>
          <p:cNvPr id="3" name="Text Placeholder 2"/>
          <p:cNvSpPr>
            <a:spLocks noGrp="1"/>
          </p:cNvSpPr>
          <p:nvPr>
            <p:ph type="body" idx="1"/>
          </p:nvPr>
        </p:nvSpPr>
        <p:spPr>
          <a:xfrm>
            <a:off x="2588538" y="4354046"/>
            <a:ext cx="8913077" cy="1555864"/>
          </a:xfrm>
        </p:spPr>
        <p:txBody>
          <a:bodyPr anchor="ctr">
            <a:normAutofit/>
          </a:bodyPr>
          <a:lstStyle>
            <a:lvl1pPr marL="0" indent="0" algn="l">
              <a:buNone/>
              <a:defRPr sz="17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141A01-0FF1-467E-B344-8F7D0706474A}" type="datetime1">
              <a:rPr lang="en-US" smtClean="0"/>
              <a:pPr/>
              <a:t>2/20/2024</a:t>
            </a:fld>
            <a:endParaRPr lang="en-US" dirty="0"/>
          </a:p>
        </p:txBody>
      </p:sp>
      <p:sp>
        <p:nvSpPr>
          <p:cNvPr id="5" name="Footer Placeholder 4"/>
          <p:cNvSpPr>
            <a:spLocks noGrp="1"/>
          </p:cNvSpPr>
          <p:nvPr>
            <p:ph type="ftr" sz="quarter" idx="11"/>
          </p:nvPr>
        </p:nvSpPr>
        <p:spPr/>
        <p:txBody>
          <a:bodyPr/>
          <a:lstStyle/>
          <a:p>
            <a:r>
              <a:rPr lang="en-US"/>
              <a:t>Add a footer</a:t>
            </a:r>
          </a:p>
        </p:txBody>
      </p:sp>
      <p:sp>
        <p:nvSpPr>
          <p:cNvPr id="9" name="Freeform 11"/>
          <p:cNvSpPr/>
          <p:nvPr/>
        </p:nvSpPr>
        <p:spPr bwMode="auto">
          <a:xfrm flipV="1">
            <a:off x="-4187" y="31781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674" y="3244140"/>
            <a:ext cx="779564" cy="365125"/>
          </a:xfrm>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202259834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207" y="609600"/>
            <a:ext cx="8391740" cy="2895600"/>
          </a:xfrm>
        </p:spPr>
        <p:txBody>
          <a:bodyPr anchor="ctr">
            <a:normAutofit/>
          </a:bodyPr>
          <a:lstStyle>
            <a:lvl1pPr algn="l">
              <a:defRPr sz="4799"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4159" y="3505200"/>
            <a:ext cx="7534591"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sp>
        <p:nvSpPr>
          <p:cNvPr id="3" name="Text Placeholder 2"/>
          <p:cNvSpPr>
            <a:spLocks noGrp="1"/>
          </p:cNvSpPr>
          <p:nvPr>
            <p:ph type="body" idx="1"/>
          </p:nvPr>
        </p:nvSpPr>
        <p:spPr>
          <a:xfrm>
            <a:off x="2588538" y="4354046"/>
            <a:ext cx="8913077" cy="1555864"/>
          </a:xfrm>
        </p:spPr>
        <p:txBody>
          <a:bodyPr anchor="ctr">
            <a:normAutofit/>
          </a:bodyPr>
          <a:lstStyle>
            <a:lvl1pPr marL="0" indent="0" algn="l">
              <a:buNone/>
              <a:defRPr sz="17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141A01-0FF1-467E-B344-8F7D0706474A}" type="datetime1">
              <a:rPr lang="en-US" smtClean="0"/>
              <a:pPr/>
              <a:t>2/20/2024</a:t>
            </a:fld>
            <a:endParaRPr lang="en-US" dirty="0"/>
          </a:p>
        </p:txBody>
      </p:sp>
      <p:sp>
        <p:nvSpPr>
          <p:cNvPr id="5" name="Footer Placeholder 4"/>
          <p:cNvSpPr>
            <a:spLocks noGrp="1"/>
          </p:cNvSpPr>
          <p:nvPr>
            <p:ph type="ftr" sz="quarter" idx="11"/>
          </p:nvPr>
        </p:nvSpPr>
        <p:spPr/>
        <p:txBody>
          <a:bodyPr/>
          <a:lstStyle/>
          <a:p>
            <a:r>
              <a:rPr lang="en-US"/>
              <a:t>Add a footer</a:t>
            </a:r>
          </a:p>
        </p:txBody>
      </p:sp>
      <p:sp>
        <p:nvSpPr>
          <p:cNvPr id="11" name="Freeform 11"/>
          <p:cNvSpPr/>
          <p:nvPr/>
        </p:nvSpPr>
        <p:spPr bwMode="auto">
          <a:xfrm flipV="1">
            <a:off x="-4187" y="31781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674" y="3244140"/>
            <a:ext cx="779564" cy="365125"/>
          </a:xfrm>
        </p:spPr>
        <p:txBody>
          <a:bodyPr/>
          <a:lstStyle/>
          <a:p>
            <a:fld id="{7DC1BBB0-96F0-4077-A278-0F3FB5C104D3}" type="slidenum">
              <a:rPr lang="en-US" smtClean="0"/>
              <a:pPr/>
              <a:t>‹#›</a:t>
            </a:fld>
            <a:endParaRPr lang="en-US"/>
          </a:p>
        </p:txBody>
      </p:sp>
      <p:sp>
        <p:nvSpPr>
          <p:cNvPr id="14" name="TextBox 13"/>
          <p:cNvSpPr txBox="1"/>
          <p:nvPr/>
        </p:nvSpPr>
        <p:spPr>
          <a:xfrm>
            <a:off x="2467010" y="648005"/>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
        <p:nvSpPr>
          <p:cNvPr id="15" name="TextBox 14"/>
          <p:cNvSpPr txBox="1"/>
          <p:nvPr/>
        </p:nvSpPr>
        <p:spPr>
          <a:xfrm>
            <a:off x="11111958" y="290530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3038051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8539" y="2438401"/>
            <a:ext cx="8913078" cy="2724845"/>
          </a:xfrm>
        </p:spPr>
        <p:txBody>
          <a:bodyPr anchor="b">
            <a:normAutofit/>
          </a:bodyPr>
          <a:lstStyle>
            <a:lvl1pPr algn="l">
              <a:defRPr sz="4799" b="0"/>
            </a:lvl1pPr>
          </a:lstStyle>
          <a:p>
            <a:r>
              <a:rPr lang="en-US"/>
              <a:t>Click to edit Master title style</a:t>
            </a:r>
            <a:endParaRPr lang="en-US" dirty="0"/>
          </a:p>
        </p:txBody>
      </p:sp>
      <p:sp>
        <p:nvSpPr>
          <p:cNvPr id="4" name="Text Placeholder 3"/>
          <p:cNvSpPr>
            <a:spLocks noGrp="1"/>
          </p:cNvSpPr>
          <p:nvPr>
            <p:ph type="body" sz="half" idx="2"/>
          </p:nvPr>
        </p:nvSpPr>
        <p:spPr>
          <a:xfrm>
            <a:off x="2588539" y="5181600"/>
            <a:ext cx="8913078"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D141A01-0FF1-467E-B344-8F7D0706474A}" type="datetime1">
              <a:rPr lang="en-US" smtClean="0"/>
              <a:pPr/>
              <a:t>2/20/2024</a:t>
            </a:fld>
            <a:endParaRPr lang="en-US" dirty="0"/>
          </a:p>
        </p:txBody>
      </p:sp>
      <p:sp>
        <p:nvSpPr>
          <p:cNvPr id="6" name="Footer Placeholder 5"/>
          <p:cNvSpPr>
            <a:spLocks noGrp="1"/>
          </p:cNvSpPr>
          <p:nvPr>
            <p:ph type="ftr" sz="quarter" idx="11"/>
          </p:nvPr>
        </p:nvSpPr>
        <p:spPr/>
        <p:txBody>
          <a:bodyPr/>
          <a:lstStyle/>
          <a:p>
            <a:r>
              <a:rPr lang="en-US"/>
              <a:t>Add a footer</a:t>
            </a:r>
          </a:p>
        </p:txBody>
      </p:sp>
      <p:sp>
        <p:nvSpPr>
          <p:cNvPr id="9"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177413080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207" y="609600"/>
            <a:ext cx="8391740" cy="2895600"/>
          </a:xfrm>
        </p:spPr>
        <p:txBody>
          <a:bodyPr anchor="ctr">
            <a:normAutofit/>
          </a:bodyPr>
          <a:lstStyle>
            <a:lvl1pPr algn="l">
              <a:defRPr sz="4799"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8538" y="4343400"/>
            <a:ext cx="8913078" cy="838200"/>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8539" y="5181600"/>
            <a:ext cx="8913078"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D141A01-0FF1-467E-B344-8F7D0706474A}" type="datetime1">
              <a:rPr lang="en-US" smtClean="0"/>
              <a:pPr/>
              <a:t>2/20/2024</a:t>
            </a:fld>
            <a:endParaRPr lang="en-US" dirty="0"/>
          </a:p>
        </p:txBody>
      </p:sp>
      <p:sp>
        <p:nvSpPr>
          <p:cNvPr id="6" name="Footer Placeholder 5"/>
          <p:cNvSpPr>
            <a:spLocks noGrp="1"/>
          </p:cNvSpPr>
          <p:nvPr>
            <p:ph type="ftr" sz="quarter" idx="11"/>
          </p:nvPr>
        </p:nvSpPr>
        <p:spPr/>
        <p:txBody>
          <a:bodyPr/>
          <a:lstStyle/>
          <a:p>
            <a:r>
              <a:rPr lang="en-US"/>
              <a:t>Add a footer</a:t>
            </a:r>
          </a:p>
        </p:txBody>
      </p:sp>
      <p:sp>
        <p:nvSpPr>
          <p:cNvPr id="11"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7DC1BBB0-96F0-4077-A278-0F3FB5C104D3}" type="slidenum">
              <a:rPr lang="en-US" smtClean="0"/>
              <a:pPr/>
              <a:t>‹#›</a:t>
            </a:fld>
            <a:endParaRPr lang="en-US"/>
          </a:p>
        </p:txBody>
      </p:sp>
      <p:sp>
        <p:nvSpPr>
          <p:cNvPr id="17" name="TextBox 16"/>
          <p:cNvSpPr txBox="1"/>
          <p:nvPr/>
        </p:nvSpPr>
        <p:spPr>
          <a:xfrm>
            <a:off x="2467010" y="648005"/>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
        <p:nvSpPr>
          <p:cNvPr id="18" name="TextBox 17"/>
          <p:cNvSpPr txBox="1"/>
          <p:nvPr/>
        </p:nvSpPr>
        <p:spPr>
          <a:xfrm>
            <a:off x="11111958" y="290530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8870379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8538" y="627407"/>
            <a:ext cx="8913077" cy="2880020"/>
          </a:xfrm>
        </p:spPr>
        <p:txBody>
          <a:bodyPr anchor="ctr">
            <a:normAutofit/>
          </a:bodyPr>
          <a:lstStyle>
            <a:lvl1pPr algn="l">
              <a:defRPr sz="4799" b="0"/>
            </a:lvl1pPr>
          </a:lstStyle>
          <a:p>
            <a:r>
              <a:rPr lang="en-US"/>
              <a:t>Click to edit Master title style</a:t>
            </a:r>
            <a:endParaRPr lang="en-US" dirty="0"/>
          </a:p>
        </p:txBody>
      </p:sp>
      <p:sp>
        <p:nvSpPr>
          <p:cNvPr id="21" name="Text Placeholder 9"/>
          <p:cNvSpPr>
            <a:spLocks noGrp="1"/>
          </p:cNvSpPr>
          <p:nvPr>
            <p:ph type="body" sz="quarter" idx="13"/>
          </p:nvPr>
        </p:nvSpPr>
        <p:spPr>
          <a:xfrm>
            <a:off x="2588538" y="4343400"/>
            <a:ext cx="8913078" cy="838200"/>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8539" y="5181600"/>
            <a:ext cx="8913078"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D141A01-0FF1-467E-B344-8F7D0706474A}" type="datetime1">
              <a:rPr lang="en-US" smtClean="0"/>
              <a:pPr/>
              <a:t>2/20/2024</a:t>
            </a:fld>
            <a:endParaRPr lang="en-US" dirty="0"/>
          </a:p>
        </p:txBody>
      </p:sp>
      <p:sp>
        <p:nvSpPr>
          <p:cNvPr id="6" name="Footer Placeholder 5"/>
          <p:cNvSpPr>
            <a:spLocks noGrp="1"/>
          </p:cNvSpPr>
          <p:nvPr>
            <p:ph type="ftr" sz="quarter" idx="11"/>
          </p:nvPr>
        </p:nvSpPr>
        <p:spPr/>
        <p:txBody>
          <a:bodyPr/>
          <a:lstStyle/>
          <a:p>
            <a:r>
              <a:rPr lang="en-US"/>
              <a:t>Add a footer</a:t>
            </a:r>
          </a:p>
        </p:txBody>
      </p:sp>
      <p:sp>
        <p:nvSpPr>
          <p:cNvPr id="9"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33846437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056D9D-9483-42E7-8CD7-15EDE1A4DDC4}" type="datetime1">
              <a:rPr lang="en-US" smtClean="0"/>
              <a:t>2/20/2024</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8"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287770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2392" y="627406"/>
            <a:ext cx="2207026"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8538" y="627406"/>
            <a:ext cx="6475313"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FD5F10-92B8-46C7-A107-1CF6EB1C2F18}" type="datetime1">
              <a:rPr lang="en-US" smtClean="0"/>
              <a:t>2/20/2024</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8"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3592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250" y="624110"/>
            <a:ext cx="8909366"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8538" y="2133600"/>
            <a:ext cx="8913078"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940BF0-453F-47A9-9012-5AED3B22E7A1}" type="datetime1">
              <a:rPr lang="en-US" smtClean="0"/>
              <a:t>2/20/2024</a:t>
            </a:fld>
            <a:endParaRPr lang="en-US" dirty="0"/>
          </a:p>
        </p:txBody>
      </p:sp>
      <p:sp>
        <p:nvSpPr>
          <p:cNvPr id="5" name="Footer Placeholder 4"/>
          <p:cNvSpPr>
            <a:spLocks noGrp="1"/>
          </p:cNvSpPr>
          <p:nvPr>
            <p:ph type="ftr" sz="quarter" idx="11"/>
          </p:nvPr>
        </p:nvSpPr>
        <p:spPr/>
        <p:txBody>
          <a:bodyPr/>
          <a:lstStyle/>
          <a:p>
            <a:r>
              <a:rPr lang="en-US"/>
              <a:t>Add a footer</a:t>
            </a:r>
          </a:p>
        </p:txBody>
      </p:sp>
      <p:sp>
        <p:nvSpPr>
          <p:cNvPr id="8"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41998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8538" y="2058750"/>
            <a:ext cx="8913077" cy="146880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2588538" y="3530129"/>
            <a:ext cx="8913077" cy="860400"/>
          </a:xfrm>
        </p:spPr>
        <p:txBody>
          <a:bodyPr anchor="t"/>
          <a:lstStyle>
            <a:lvl1pPr marL="0" indent="0" algn="l">
              <a:buNone/>
              <a:defRPr sz="19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6906E3-B742-4986-90B6-990F07048832}" type="datetime1">
              <a:rPr lang="en-US" smtClean="0"/>
              <a:t>2/20/2024</a:t>
            </a:fld>
            <a:endParaRPr lang="en-US" dirty="0"/>
          </a:p>
        </p:txBody>
      </p:sp>
      <p:sp>
        <p:nvSpPr>
          <p:cNvPr id="5" name="Footer Placeholder 4"/>
          <p:cNvSpPr>
            <a:spLocks noGrp="1"/>
          </p:cNvSpPr>
          <p:nvPr>
            <p:ph type="ftr" sz="quarter" idx="11"/>
          </p:nvPr>
        </p:nvSpPr>
        <p:spPr/>
        <p:txBody>
          <a:bodyPr/>
          <a:lstStyle/>
          <a:p>
            <a:r>
              <a:rPr lang="en-US"/>
              <a:t>Add a footer</a:t>
            </a:r>
          </a:p>
        </p:txBody>
      </p:sp>
      <p:sp>
        <p:nvSpPr>
          <p:cNvPr id="9" name="Freeform 11"/>
          <p:cNvSpPr/>
          <p:nvPr/>
        </p:nvSpPr>
        <p:spPr bwMode="auto">
          <a:xfrm flipV="1">
            <a:off x="-4187" y="31781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674" y="3244140"/>
            <a:ext cx="779564" cy="365125"/>
          </a:xfrm>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387163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8538" y="2133600"/>
            <a:ext cx="4312741"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88874" y="2126222"/>
            <a:ext cx="4312741"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1A372C-B131-4034-B61F-BCF761990A4F}" type="datetime1">
              <a:rPr lang="en-US" smtClean="0"/>
              <a:t>2/20/2024</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10"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674" y="787783"/>
            <a:ext cx="779564" cy="365125"/>
          </a:xfrm>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6046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8608" y="1972703"/>
            <a:ext cx="3991692"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2588538" y="2548966"/>
            <a:ext cx="4341762"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4674" y="1969475"/>
            <a:ext cx="3997960"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5091" y="2545738"/>
            <a:ext cx="433754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E70B50-D705-4567-8892-606DA8DDC082}" type="datetime1">
              <a:rPr lang="en-US" smtClean="0"/>
              <a:t>2/20/2024</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12"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674" y="787783"/>
            <a:ext cx="779564" cy="365125"/>
          </a:xfrm>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251993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293B8A-AC5E-448D-90F1-5F90DC8C0860}" type="datetime1">
              <a:rPr lang="en-US" smtClean="0"/>
              <a:t>2/20/2024</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7"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357009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0D0D57-1DF2-4CE0-A88F-4398D994BF4C}" type="datetime1">
              <a:rPr lang="en-US" smtClean="0"/>
              <a:t>2/20/2024</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6"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383053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8538" y="446088"/>
            <a:ext cx="3504286" cy="976312"/>
          </a:xfrm>
        </p:spPr>
        <p:txBody>
          <a:bodyPr anchor="b"/>
          <a:lstStyle>
            <a:lvl1pPr algn="l">
              <a:defRPr sz="1999" b="0"/>
            </a:lvl1pPr>
          </a:lstStyle>
          <a:p>
            <a:r>
              <a:rPr lang="en-US"/>
              <a:t>Click to edit Master title style</a:t>
            </a:r>
            <a:endParaRPr lang="en-US" dirty="0"/>
          </a:p>
        </p:txBody>
      </p:sp>
      <p:sp>
        <p:nvSpPr>
          <p:cNvPr id="3" name="Content Placeholder 2"/>
          <p:cNvSpPr>
            <a:spLocks noGrp="1"/>
          </p:cNvSpPr>
          <p:nvPr>
            <p:ph idx="1"/>
          </p:nvPr>
        </p:nvSpPr>
        <p:spPr>
          <a:xfrm>
            <a:off x="6321365" y="446089"/>
            <a:ext cx="5180251"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8538" y="1598613"/>
            <a:ext cx="3504286" cy="4262436"/>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A11A79-789F-42C6-A798-E2703A37BA23}" type="datetime1">
              <a:rPr lang="en-US" smtClean="0"/>
              <a:t>2/20/2024</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9"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152995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8539" y="4800600"/>
            <a:ext cx="8913078"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8538" y="634965"/>
            <a:ext cx="8913078" cy="3854970"/>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8539" y="5367338"/>
            <a:ext cx="891307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074BA6-2CAA-43FD-B6CB-325C80A91D3E}" type="datetime1">
              <a:rPr lang="en-US" smtClean="0"/>
              <a:t>2/20/2024</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9"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7DC1BBB0-96F0-4077-A278-0F3FB5C104D3}" type="slidenum">
              <a:rPr lang="en-US" smtClean="0"/>
              <a:t>‹#›</a:t>
            </a:fld>
            <a:endParaRPr lang="en-US"/>
          </a:p>
        </p:txBody>
      </p:sp>
      <p:sp>
        <p:nvSpPr>
          <p:cNvPr id="8" name="Rectangle 7">
            <a:extLst>
              <a:ext uri="{FF2B5EF4-FFF2-40B4-BE49-F238E27FC236}">
                <a16:creationId xmlns:a16="http://schemas.microsoft.com/office/drawing/2014/main" id="{CA412C6D-9274-AB25-BD9E-9D7D3EA186BC}"/>
              </a:ext>
            </a:extLst>
          </p:cNvPr>
          <p:cNvSpPr/>
          <p:nvPr userDrawn="1"/>
        </p:nvSpPr>
        <p:spPr>
          <a:xfrm>
            <a:off x="5103812" y="0"/>
            <a:ext cx="632460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Tree>
    <p:extLst>
      <p:ext uri="{BB962C8B-B14F-4D97-AF65-F5344CB8AC3E}">
        <p14:creationId xmlns:p14="http://schemas.microsoft.com/office/powerpoint/2010/main" val="292048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0773"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14" y="-786"/>
            <a:ext cx="2356060"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3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249" y="624110"/>
            <a:ext cx="8909366"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8538" y="2133600"/>
            <a:ext cx="8913078"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58914" y="6130437"/>
            <a:ext cx="1145984"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D141A01-0FF1-467E-B344-8F7D0706474A}" type="datetime1">
              <a:rPr lang="en-US" smtClean="0"/>
              <a:pPr/>
              <a:t>2/20/2024</a:t>
            </a:fld>
            <a:endParaRPr lang="en-US" dirty="0"/>
          </a:p>
        </p:txBody>
      </p:sp>
      <p:sp>
        <p:nvSpPr>
          <p:cNvPr id="5" name="Footer Placeholder 4"/>
          <p:cNvSpPr>
            <a:spLocks noGrp="1"/>
          </p:cNvSpPr>
          <p:nvPr>
            <p:ph type="ftr" sz="quarter" idx="3"/>
          </p:nvPr>
        </p:nvSpPr>
        <p:spPr>
          <a:xfrm>
            <a:off x="2588538" y="6135809"/>
            <a:ext cx="7618015"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Add a footer</a:t>
            </a:r>
          </a:p>
        </p:txBody>
      </p:sp>
      <p:sp>
        <p:nvSpPr>
          <p:cNvPr id="6" name="Slide Number Placeholder 5"/>
          <p:cNvSpPr>
            <a:spLocks noGrp="1"/>
          </p:cNvSpPr>
          <p:nvPr>
            <p:ph type="sldNum" sz="quarter" idx="4"/>
          </p:nvPr>
        </p:nvSpPr>
        <p:spPr bwMode="gray">
          <a:xfrm>
            <a:off x="531674" y="787783"/>
            <a:ext cx="779564" cy="365125"/>
          </a:xfrm>
          <a:prstGeom prst="rect">
            <a:avLst/>
          </a:prstGeom>
        </p:spPr>
        <p:txBody>
          <a:bodyPr vert="horz" lIns="91440" tIns="45720" rIns="91440" bIns="45720" rtlCol="0" anchor="ctr"/>
          <a:lstStyle>
            <a:lvl1pPr algn="r">
              <a:defRPr sz="1999">
                <a:solidFill>
                  <a:srgbClr val="FEFFFF"/>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41977610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063" rtl="0" eaLnBrk="1" latinLnBrk="0" hangingPunct="1">
        <a:spcBef>
          <a:spcPct val="0"/>
        </a:spcBef>
        <a:buNone/>
        <a:defRPr sz="3599"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guide id="3" pos="1007" userDrawn="1">
          <p15:clr>
            <a:srgbClr val="F26B43"/>
          </p15:clr>
        </p15:guide>
        <p15:guide id="4" pos="71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www.uscis.gov/policy-manual/volume-12" TargetMode="External"/><Relationship Id="rId2" Type="http://schemas.openxmlformats.org/officeDocument/2006/relationships/hyperlink" Target="https://www.uscis.gov/citizenship/learn-about-citizenship/citizenship-and-naturalization" TargetMode="External"/><Relationship Id="rId1" Type="http://schemas.openxmlformats.org/officeDocument/2006/relationships/slideLayout" Target="../slideLayouts/slideLayout2.xml"/><Relationship Id="rId5" Type="http://schemas.openxmlformats.org/officeDocument/2006/relationships/hyperlink" Target="https://www.flickr.com/photos/nationalmuseumofamericanhistory/27414147000/" TargetMode="Externa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hyperlink" Target="https://travel.state.gov/content/travel/en/international-travel/while-abroad/birth-abroad.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pngall.com/baby-png/download/1635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publicdomainpictures.net/view-image.php?image=280586&amp;picture=ambulanc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netivist.org/debate/home-birth-pros-and-con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mynextmove.org/profile/summary/43-4031.00"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maine.gov/sos/cec/rules/10/chaps10.htm#146" TargetMode="External"/><Relationship Id="rId3" Type="http://schemas.openxmlformats.org/officeDocument/2006/relationships/image" Target="../media/image11.jpg"/><Relationship Id="rId7" Type="http://schemas.openxmlformats.org/officeDocument/2006/relationships/hyperlink" Target="https://legislature.maine.gov/statutes/19-A/title19-Ach61sec0.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legislature.maine.gov/statutes/19-A/title19-Ach0sec0.html" TargetMode="External"/><Relationship Id="rId5" Type="http://schemas.openxmlformats.org/officeDocument/2006/relationships/hyperlink" Target="https://legislature.maine.gov/statutes/22/title22ch0sec0.html" TargetMode="External"/><Relationship Id="rId4" Type="http://schemas.openxmlformats.org/officeDocument/2006/relationships/hyperlink" Target="https://thebluediamondgallery.com/legal08/l/law.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geeksvgs.com/id/32769"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elitetexas.org/resources-el"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docuware.maine.gov/DocuWare/Platform/WebClient/" TargetMode="External"/><Relationship Id="rId5" Type="http://schemas.openxmlformats.org/officeDocument/2006/relationships/hyperlink" Target="https://www.maine.gov/dhhs/mecdc/public-health-systems/data-research/vital-records/forms/index.shtml" TargetMode="External"/><Relationship Id="rId4" Type="http://schemas.openxmlformats.org/officeDocument/2006/relationships/hyperlink" Target="https://www.maine.gov/dhhs/mecdc/public-health-systems/data-research/vital-records/edrs/medical-certifiers.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brainpreservation.org/category/electron-microscop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mailto:maine.archives@maine.gov" TargetMode="External"/><Relationship Id="rId4" Type="http://schemas.openxmlformats.org/officeDocument/2006/relationships/hyperlink" Target="https://www.flickr.com/photos/catzrule/573493905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pursuit.unimelb.edu.au/podcasts/the-history-of-paper"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thebluediamondgallery.com/wooden-tile/i/integrity.html"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researchleap.com/fraud-theories-white-collar-crimes-lessons-nigerian-banking-industry/"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mailto:susan.paradis@maine.gov"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flickr.com/photos/donkeyhotey/8422065722"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itupictures/16474692050"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kristin.sprague@maine.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maine.gov/dhhs/mecdc/public-health-systems/data-research/vital-records/edrs/medical-certifiers.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xhere.com/fi/photo/687021"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9C923E8-E3E4-7141-4956-9272E8F8DE61}"/>
              </a:ext>
            </a:extLst>
          </p:cNvPr>
          <p:cNvSpPr>
            <a:spLocks noGrp="1"/>
          </p:cNvSpPr>
          <p:nvPr>
            <p:ph type="title"/>
          </p:nvPr>
        </p:nvSpPr>
        <p:spPr>
          <a:xfrm>
            <a:off x="1827212" y="1981200"/>
            <a:ext cx="9674403" cy="1066800"/>
          </a:xfrm>
        </p:spPr>
        <p:txBody>
          <a:bodyPr>
            <a:normAutofit fontScale="90000"/>
          </a:bodyPr>
          <a:lstStyle/>
          <a:p>
            <a:pPr algn="ctr"/>
            <a:r>
              <a:rPr lang="en-US" dirty="0">
                <a:solidFill>
                  <a:schemeClr val="accent1"/>
                </a:solidFill>
                <a:latin typeface="Times New Roman" panose="02020603050405020304" pitchFamily="18" charset="0"/>
                <a:cs typeface="Times New Roman" panose="02020603050405020304" pitchFamily="18" charset="0"/>
              </a:rPr>
              <a:t>Training for Municipal Clerks</a:t>
            </a:r>
            <a:br>
              <a:rPr lang="en-US" dirty="0">
                <a:solidFill>
                  <a:schemeClr val="accent1"/>
                </a:solidFill>
                <a:latin typeface="Times New Roman" panose="02020603050405020304" pitchFamily="18" charset="0"/>
                <a:cs typeface="Times New Roman" panose="02020603050405020304" pitchFamily="18" charset="0"/>
              </a:rPr>
            </a:br>
            <a:r>
              <a:rPr lang="en-US" dirty="0">
                <a:solidFill>
                  <a:schemeClr val="accent1"/>
                </a:solidFill>
                <a:latin typeface="Times New Roman" panose="02020603050405020304" pitchFamily="18" charset="0"/>
                <a:cs typeface="Times New Roman" panose="02020603050405020304" pitchFamily="18" charset="0"/>
              </a:rPr>
              <a:t>March 2024</a:t>
            </a:r>
          </a:p>
        </p:txBody>
      </p:sp>
      <p:sp>
        <p:nvSpPr>
          <p:cNvPr id="3" name="Subtitle 2"/>
          <p:cNvSpPr>
            <a:spLocks noGrp="1"/>
          </p:cNvSpPr>
          <p:nvPr>
            <p:ph type="subTitle" idx="4294967295"/>
          </p:nvPr>
        </p:nvSpPr>
        <p:spPr>
          <a:xfrm>
            <a:off x="1979611" y="3657600"/>
            <a:ext cx="9372601" cy="30480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Data, Research, and Vital Statistics</a:t>
            </a:r>
            <a:br>
              <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br>
            <a:r>
              <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Theresa Roberts, Supervisor, and Deputy State Registrar</a:t>
            </a:r>
            <a:br>
              <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br>
            <a:r>
              <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Melissa Boynton, Electronic Data Solutions Supervisor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Rebecca Ashley, Marriage Representative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Joseph Terry, Birth Representative</a:t>
            </a:r>
            <a:endParaRPr lang="en-US"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80DAC36-DFCD-685A-B203-B0D2144966EF}"/>
              </a:ext>
            </a:extLst>
          </p:cNvPr>
          <p:cNvPicPr>
            <a:picLocks noChangeAspect="1"/>
          </p:cNvPicPr>
          <p:nvPr/>
        </p:nvPicPr>
        <p:blipFill>
          <a:blip r:embed="rId3"/>
          <a:stretch>
            <a:fillRect/>
          </a:stretch>
        </p:blipFill>
        <p:spPr>
          <a:xfrm>
            <a:off x="1827212" y="386443"/>
            <a:ext cx="9786257" cy="1348093"/>
          </a:xfrm>
          <a:prstGeom prst="rect">
            <a:avLst/>
          </a:prstGeom>
        </p:spPr>
      </p:pic>
    </p:spTree>
    <p:extLst>
      <p:ext uri="{BB962C8B-B14F-4D97-AF65-F5344CB8AC3E}">
        <p14:creationId xmlns:p14="http://schemas.microsoft.com/office/powerpoint/2010/main" val="49199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7B5A23F-7276-435D-91DA-09104D77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232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88825"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8227455"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9040336"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CECF8B0-7B7A-4576-596B-AC34561815B3}"/>
              </a:ext>
            </a:extLst>
          </p:cNvPr>
          <p:cNvSpPr>
            <a:spLocks noGrp="1"/>
          </p:cNvSpPr>
          <p:nvPr>
            <p:ph type="title"/>
          </p:nvPr>
        </p:nvSpPr>
        <p:spPr>
          <a:xfrm>
            <a:off x="541725" y="787400"/>
            <a:ext cx="7144005" cy="778933"/>
          </a:xfrm>
        </p:spPr>
        <p:txBody>
          <a:bodyPr anchor="ctr">
            <a:normAutofit/>
          </a:bodyPr>
          <a:lstStyle/>
          <a:p>
            <a:r>
              <a:rPr lang="en-US" sz="3200" b="1" dirty="0">
                <a:solidFill>
                  <a:srgbClr val="FEFFFF"/>
                </a:solidFill>
                <a:latin typeface="Times New Roman" panose="02020603050405020304" pitchFamily="18" charset="0"/>
                <a:cs typeface="Times New Roman" panose="02020603050405020304" pitchFamily="18" charset="0"/>
              </a:rPr>
              <a:t>Citizenship and Naturalization</a:t>
            </a:r>
            <a:br>
              <a:rPr lang="en-US" sz="3200" b="1" dirty="0">
                <a:solidFill>
                  <a:srgbClr val="FEFFFF"/>
                </a:solidFill>
                <a:latin typeface="Times New Roman" panose="02020603050405020304" pitchFamily="18" charset="0"/>
                <a:cs typeface="Times New Roman" panose="02020603050405020304" pitchFamily="18" charset="0"/>
              </a:rPr>
            </a:br>
            <a:r>
              <a:rPr lang="en-US" sz="1000" b="1" dirty="0">
                <a:solidFill>
                  <a:srgbClr val="FEFFFF"/>
                </a:solidFill>
                <a:latin typeface="Times New Roman" panose="02020603050405020304" pitchFamily="18" charset="0"/>
                <a:cs typeface="Times New Roman" panose="02020603050405020304" pitchFamily="18" charset="0"/>
              </a:rPr>
              <a:t>General Section, page 12</a:t>
            </a:r>
            <a:endParaRPr lang="en-US" sz="3200" b="1" dirty="0">
              <a:solidFill>
                <a:srgbClr val="FEFF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53BE7AC-48E5-767A-3255-319B8D8BE633}"/>
              </a:ext>
            </a:extLst>
          </p:cNvPr>
          <p:cNvSpPr>
            <a:spLocks noGrp="1"/>
          </p:cNvSpPr>
          <p:nvPr>
            <p:ph idx="1"/>
          </p:nvPr>
        </p:nvSpPr>
        <p:spPr>
          <a:xfrm>
            <a:off x="541724" y="2032000"/>
            <a:ext cx="7144006" cy="4368800"/>
          </a:xfrm>
        </p:spPr>
        <p:txBody>
          <a:bodyPr>
            <a:normAutofit lnSpcReduction="10000"/>
          </a:bodyPr>
          <a:lstStyle/>
          <a:p>
            <a:pPr marL="0" indent="0">
              <a:lnSpc>
                <a:spcPct val="90000"/>
              </a:lnSpc>
              <a:buNone/>
            </a:pPr>
            <a:r>
              <a:rPr lang="en-US" sz="1400" dirty="0">
                <a:solidFill>
                  <a:srgbClr val="FEFFFF"/>
                </a:solidFill>
                <a:latin typeface="Times New Roman" panose="02020603050405020304" pitchFamily="18" charset="0"/>
                <a:cs typeface="Times New Roman" panose="02020603050405020304" pitchFamily="18" charset="0"/>
                <a:hlinkClick r:id="rId2"/>
              </a:rPr>
              <a:t>https://www.uscis.gov/citizenship/learn-about-citizenship/citizenship-and-naturalization</a:t>
            </a:r>
            <a:r>
              <a:rPr lang="en-US" sz="1400" dirty="0">
                <a:solidFill>
                  <a:srgbClr val="FEFFFF"/>
                </a:solidFill>
                <a:latin typeface="Times New Roman" panose="02020603050405020304" pitchFamily="18" charset="0"/>
                <a:cs typeface="Times New Roman" panose="02020603050405020304" pitchFamily="18" charset="0"/>
              </a:rPr>
              <a:t>  </a:t>
            </a:r>
          </a:p>
          <a:p>
            <a:pPr marL="0" indent="0">
              <a:lnSpc>
                <a:spcPct val="90000"/>
              </a:lnSpc>
              <a:buNone/>
            </a:pPr>
            <a:r>
              <a:rPr lang="en-US" sz="1400" dirty="0">
                <a:solidFill>
                  <a:srgbClr val="FEFFFF"/>
                </a:solidFill>
                <a:latin typeface="Times New Roman" panose="02020603050405020304" pitchFamily="18" charset="0"/>
                <a:cs typeface="Times New Roman" panose="02020603050405020304" pitchFamily="18" charset="0"/>
              </a:rPr>
              <a:t>Deciding to become a U.S. citizen is one of the most important decisions an immigrant can make.   United States citizenship is the status of being a citizen of the United States.  It can be acquired through birth within the U.S. or its territories, or through a legal process known as naturalization. Being a U.S. citizen comes with many rights and responsibilities, including the right to vote, the ability to hold certain government jobs, and the ability to sponsor family members for immigration. Additionally, U.S. citizens are protected by the laws and government of the United   States and can travel with a U.S. passport.</a:t>
            </a:r>
          </a:p>
          <a:p>
            <a:pPr marL="0" indent="0">
              <a:lnSpc>
                <a:spcPct val="90000"/>
              </a:lnSpc>
              <a:buNone/>
            </a:pPr>
            <a:endParaRPr lang="en-US" sz="1400" dirty="0">
              <a:solidFill>
                <a:srgbClr val="FEFFFF"/>
              </a:solidFill>
              <a:latin typeface="Times New Roman" panose="02020603050405020304" pitchFamily="18" charset="0"/>
              <a:cs typeface="Times New Roman" panose="02020603050405020304" pitchFamily="18" charset="0"/>
            </a:endParaRPr>
          </a:p>
          <a:p>
            <a:pPr marL="0" indent="0">
              <a:lnSpc>
                <a:spcPct val="90000"/>
              </a:lnSpc>
              <a:buNone/>
            </a:pPr>
            <a:r>
              <a:rPr lang="en-US" sz="1400" dirty="0">
                <a:solidFill>
                  <a:srgbClr val="FEFFFF"/>
                </a:solidFill>
                <a:latin typeface="Times New Roman" panose="02020603050405020304" pitchFamily="18" charset="0"/>
                <a:cs typeface="Times New Roman" panose="02020603050405020304" pitchFamily="18" charset="0"/>
              </a:rPr>
              <a:t>Depending on the situation, there may be different ways to obtain citizenship. </a:t>
            </a:r>
          </a:p>
          <a:p>
            <a:pPr>
              <a:lnSpc>
                <a:spcPct val="90000"/>
              </a:lnSpc>
            </a:pPr>
            <a:r>
              <a:rPr lang="en-US" sz="1400" dirty="0">
                <a:solidFill>
                  <a:srgbClr val="FEFFFF"/>
                </a:solidFill>
                <a:latin typeface="Times New Roman" panose="02020603050405020304" pitchFamily="18" charset="0"/>
                <a:cs typeface="Times New Roman" panose="02020603050405020304" pitchFamily="18" charset="0"/>
              </a:rPr>
              <a:t>Naturalization is the process by which U.S. citizenship is granted to a lawful permanent resident after meeting the requirements established by Congress in the   Immigration and Nationality Act (INA).</a:t>
            </a:r>
          </a:p>
          <a:p>
            <a:pPr>
              <a:lnSpc>
                <a:spcPct val="90000"/>
              </a:lnSpc>
            </a:pPr>
            <a:r>
              <a:rPr lang="en-US" sz="1400" dirty="0">
                <a:solidFill>
                  <a:srgbClr val="FEFFFF"/>
                </a:solidFill>
                <a:latin typeface="Times New Roman" panose="02020603050405020304" pitchFamily="18" charset="0"/>
                <a:cs typeface="Times New Roman" panose="02020603050405020304" pitchFamily="18" charset="0"/>
              </a:rPr>
              <a:t>Acquisition of citizenship is obtained through U.S. citizenship parents either at birth or after birth, but before the age of 18.</a:t>
            </a:r>
          </a:p>
          <a:p>
            <a:pPr>
              <a:lnSpc>
                <a:spcPct val="90000"/>
              </a:lnSpc>
            </a:pPr>
            <a:endParaRPr lang="en-US" sz="1400" dirty="0">
              <a:solidFill>
                <a:srgbClr val="FEFFFF"/>
              </a:solidFill>
              <a:latin typeface="Times New Roman" panose="02020603050405020304" pitchFamily="18" charset="0"/>
              <a:cs typeface="Times New Roman" panose="02020603050405020304" pitchFamily="18" charset="0"/>
            </a:endParaRPr>
          </a:p>
          <a:p>
            <a:pPr marL="0" indent="0">
              <a:lnSpc>
                <a:spcPct val="90000"/>
              </a:lnSpc>
              <a:buNone/>
            </a:pPr>
            <a:r>
              <a:rPr lang="en-US" sz="1400" dirty="0">
                <a:solidFill>
                  <a:srgbClr val="FEFFFF"/>
                </a:solidFill>
                <a:latin typeface="Times New Roman" panose="02020603050405020304" pitchFamily="18" charset="0"/>
                <a:cs typeface="Times New Roman" panose="02020603050405020304" pitchFamily="18" charset="0"/>
              </a:rPr>
              <a:t>For more information, see the USCIS Policy Manual Citizenship and Naturalization Guidance at </a:t>
            </a:r>
            <a:r>
              <a:rPr lang="en-US" sz="1400" dirty="0">
                <a:solidFill>
                  <a:srgbClr val="FEFFFF"/>
                </a:solidFill>
                <a:latin typeface="Times New Roman" panose="02020603050405020304" pitchFamily="18" charset="0"/>
                <a:cs typeface="Times New Roman" panose="02020603050405020304" pitchFamily="18" charset="0"/>
                <a:hlinkClick r:id="rId3"/>
              </a:rPr>
              <a:t>Volume 12 - Citizenship and Naturalization | USCIS</a:t>
            </a:r>
            <a:r>
              <a:rPr lang="en-US" sz="1400" dirty="0">
                <a:solidFill>
                  <a:srgbClr val="FEFFFF"/>
                </a:solidFill>
                <a:latin typeface="Times New Roman" panose="02020603050405020304" pitchFamily="18" charset="0"/>
                <a:cs typeface="Times New Roman" panose="02020603050405020304" pitchFamily="18" charset="0"/>
              </a:rPr>
              <a:t>.</a:t>
            </a:r>
          </a:p>
          <a:p>
            <a:pPr>
              <a:lnSpc>
                <a:spcPct val="90000"/>
              </a:lnSpc>
            </a:pPr>
            <a:endParaRPr lang="en-US" sz="1100" dirty="0">
              <a:solidFill>
                <a:srgbClr val="FEFFFF"/>
              </a:solidFill>
            </a:endParaRPr>
          </a:p>
        </p:txBody>
      </p:sp>
      <p:pic>
        <p:nvPicPr>
          <p:cNvPr id="5" name="Picture 4" descr="A person holding a flag&#10;&#10;Description automatically generated with medium confidence">
            <a:extLst>
              <a:ext uri="{FF2B5EF4-FFF2-40B4-BE49-F238E27FC236}">
                <a16:creationId xmlns:a16="http://schemas.microsoft.com/office/drawing/2014/main" id="{7E73E076-963B-1BA8-E4DA-8265D4A175A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762926" y="2032000"/>
            <a:ext cx="2896872" cy="3862496"/>
          </a:xfrm>
          <a:prstGeom prst="rect">
            <a:avLst/>
          </a:prstGeom>
        </p:spPr>
      </p:pic>
    </p:spTree>
    <p:extLst>
      <p:ext uri="{BB962C8B-B14F-4D97-AF65-F5344CB8AC3E}">
        <p14:creationId xmlns:p14="http://schemas.microsoft.com/office/powerpoint/2010/main" val="10871260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A5827B5-7934-DD66-28DA-AC2667087372}"/>
              </a:ext>
            </a:extLst>
          </p:cNvPr>
          <p:cNvSpPr>
            <a:spLocks noGrp="1"/>
          </p:cNvSpPr>
          <p:nvPr>
            <p:ph type="title"/>
          </p:nvPr>
        </p:nvSpPr>
        <p:spPr>
          <a:xfrm>
            <a:off x="1842910" y="624110"/>
            <a:ext cx="9380965" cy="1280890"/>
          </a:xfrm>
        </p:spPr>
        <p:txBody>
          <a:bodyPr>
            <a:normAutofit/>
          </a:bodyPr>
          <a:lstStyle/>
          <a:p>
            <a:r>
              <a:rPr lang="en-US" b="1" dirty="0">
                <a:solidFill>
                  <a:srgbClr val="FFFFFF"/>
                </a:solidFill>
                <a:latin typeface="Times New Roman" panose="02020603050405020304" pitchFamily="18" charset="0"/>
                <a:cs typeface="Times New Roman" panose="02020603050405020304" pitchFamily="18" charset="0"/>
              </a:rPr>
              <a:t>U.S. Citizens Born Overseas</a:t>
            </a:r>
            <a:br>
              <a:rPr lang="en-US" b="1" dirty="0">
                <a:solidFill>
                  <a:srgbClr val="FFFFFF"/>
                </a:solidFill>
                <a:latin typeface="Times New Roman" panose="02020603050405020304" pitchFamily="18" charset="0"/>
                <a:cs typeface="Times New Roman" panose="02020603050405020304" pitchFamily="18" charset="0"/>
              </a:rPr>
            </a:br>
            <a:r>
              <a:rPr lang="en-US" sz="1200" b="1" dirty="0">
                <a:solidFill>
                  <a:srgbClr val="FFFFFF"/>
                </a:solidFill>
                <a:latin typeface="Times New Roman" panose="02020603050405020304" pitchFamily="18" charset="0"/>
                <a:cs typeface="Times New Roman" panose="02020603050405020304" pitchFamily="18" charset="0"/>
              </a:rPr>
              <a:t>General Section, page 12</a:t>
            </a:r>
            <a:endParaRPr lang="en-US" b="1" dirty="0">
              <a:solidFill>
                <a:srgbClr val="FFFFFF"/>
              </a:solidFill>
              <a:latin typeface="Times New Roman" panose="02020603050405020304" pitchFamily="18" charset="0"/>
              <a:cs typeface="Times New Roman" panose="02020603050405020304" pitchFamily="18" charset="0"/>
            </a:endParaRPr>
          </a:p>
        </p:txBody>
      </p:sp>
      <p:sp>
        <p:nvSpPr>
          <p:cNvPr id="12"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7" y="714375"/>
            <a:ext cx="1588112"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8561B2AF-6A6C-11D3-BE18-0B998A21FF4E}"/>
              </a:ext>
            </a:extLst>
          </p:cNvPr>
          <p:cNvSpPr>
            <a:spLocks noGrp="1"/>
          </p:cNvSpPr>
          <p:nvPr>
            <p:ph idx="1"/>
          </p:nvPr>
        </p:nvSpPr>
        <p:spPr>
          <a:xfrm>
            <a:off x="789869" y="2362200"/>
            <a:ext cx="10820399" cy="4267199"/>
          </a:xfrm>
        </p:spPr>
        <p:txBody>
          <a:bodyPr>
            <a:normAutofit lnSpcReduction="10000"/>
          </a:bodyPr>
          <a:lstStyle/>
          <a:p>
            <a:pPr marL="0" indent="0">
              <a:lnSpc>
                <a:spcPct val="90000"/>
              </a:lnSpc>
              <a:buNone/>
            </a:pPr>
            <a:r>
              <a:rPr lang="en-US" sz="1400" dirty="0">
                <a:latin typeface="Times New Roman" panose="02020603050405020304" pitchFamily="18" charset="0"/>
                <a:cs typeface="Times New Roman" panose="02020603050405020304" pitchFamily="18" charset="0"/>
                <a:hlinkClick r:id="rId2"/>
              </a:rPr>
              <a:t>https://travel.state.gov/content/travel/en/international-travel/while-abroad/birth-abroad.html</a:t>
            </a:r>
            <a:r>
              <a:rPr lang="en-US" sz="1400" dirty="0">
                <a:latin typeface="Times New Roman" panose="02020603050405020304" pitchFamily="18" charset="0"/>
                <a:cs typeface="Times New Roman" panose="02020603050405020304" pitchFamily="18" charset="0"/>
              </a:rPr>
              <a:t>  </a:t>
            </a:r>
          </a:p>
          <a:p>
            <a:pPr marL="0" indent="0">
              <a:lnSpc>
                <a:spcPct val="90000"/>
              </a:lnSpc>
              <a:buNone/>
            </a:pPr>
            <a:r>
              <a:rPr lang="en-US" sz="1400" dirty="0">
                <a:latin typeface="Times New Roman" panose="02020603050405020304" pitchFamily="18" charset="0"/>
                <a:cs typeface="Times New Roman" panose="02020603050405020304" pitchFamily="18" charset="0"/>
              </a:rPr>
              <a:t>The birth of a child abroad to a U.S. citizen parent(s)  should be reported to the nearest U.S. Consulate or Embassy as soon after the birth as possible.    </a:t>
            </a:r>
          </a:p>
          <a:p>
            <a:pPr marL="0" indent="0">
              <a:lnSpc>
                <a:spcPct val="90000"/>
              </a:lnSpc>
              <a:buNone/>
            </a:pPr>
            <a:r>
              <a:rPr lang="en-US" sz="1400" dirty="0">
                <a:latin typeface="Times New Roman" panose="02020603050405020304" pitchFamily="18" charset="0"/>
                <a:cs typeface="Times New Roman" panose="02020603050405020304" pitchFamily="18" charset="0"/>
              </a:rPr>
              <a:t>The application must be supported by evidence to establish the child’s U.S. citizenship. Usually, the following documents are needed:</a:t>
            </a:r>
          </a:p>
          <a:p>
            <a:pPr>
              <a:lnSpc>
                <a:spcPct val="90000"/>
              </a:lnSpc>
            </a:pPr>
            <a:r>
              <a:rPr lang="en-US" sz="1400" dirty="0">
                <a:latin typeface="Times New Roman" panose="02020603050405020304" pitchFamily="18" charset="0"/>
                <a:cs typeface="Times New Roman" panose="02020603050405020304" pitchFamily="18" charset="0"/>
              </a:rPr>
              <a:t>The child’s birth certificate.</a:t>
            </a:r>
          </a:p>
          <a:p>
            <a:pPr>
              <a:lnSpc>
                <a:spcPct val="90000"/>
              </a:lnSpc>
            </a:pPr>
            <a:r>
              <a:rPr lang="en-US" sz="1400" dirty="0">
                <a:latin typeface="Times New Roman" panose="02020603050405020304" pitchFamily="18" charset="0"/>
                <a:cs typeface="Times New Roman" panose="02020603050405020304" pitchFamily="18" charset="0"/>
              </a:rPr>
              <a:t>Evidence of the U.S. citizenship of the parent(s) such as a certified copy of a birth certificate, U.S. passport, or Certificate of Naturalization or Citizenship.</a:t>
            </a:r>
          </a:p>
          <a:p>
            <a:pPr>
              <a:lnSpc>
                <a:spcPct val="90000"/>
              </a:lnSpc>
            </a:pPr>
            <a:r>
              <a:rPr lang="en-US" sz="1400" dirty="0">
                <a:latin typeface="Times New Roman" panose="02020603050405020304" pitchFamily="18" charset="0"/>
                <a:cs typeface="Times New Roman" panose="02020603050405020304" pitchFamily="18" charset="0"/>
              </a:rPr>
              <a:t>Evidence of the parent's marriage, if applicable; and</a:t>
            </a:r>
          </a:p>
          <a:p>
            <a:pPr>
              <a:lnSpc>
                <a:spcPct val="90000"/>
              </a:lnSpc>
            </a:pPr>
            <a:r>
              <a:rPr lang="en-US" sz="1400" dirty="0">
                <a:latin typeface="Times New Roman" panose="02020603050405020304" pitchFamily="18" charset="0"/>
                <a:cs typeface="Times New Roman" panose="02020603050405020304" pitchFamily="18" charset="0"/>
              </a:rPr>
              <a:t>Affidavit(s) of the physical presence of the parent(s) in the United States.</a:t>
            </a:r>
          </a:p>
          <a:p>
            <a:pPr marL="0" indent="0">
              <a:lnSpc>
                <a:spcPct val="90000"/>
              </a:lnSpc>
              <a:buNone/>
            </a:pPr>
            <a:r>
              <a:rPr lang="en-US" sz="1400" dirty="0">
                <a:latin typeface="Times New Roman" panose="02020603050405020304" pitchFamily="18" charset="0"/>
                <a:cs typeface="Times New Roman" panose="02020603050405020304" pitchFamily="18" charset="0"/>
              </a:rPr>
              <a:t>Each document should be certified as a true copy of the original by the registrar of the office that issued the document. Other documents may be needed in some cases. Contact the nearest U.S. Embassy or Consulate for details on what evidence is needed.  An official list of embassies from the U.S. Department of State may be found at  https://www.usembassy.gov/.  </a:t>
            </a:r>
          </a:p>
          <a:p>
            <a:pPr>
              <a:lnSpc>
                <a:spcPct val="90000"/>
              </a:lnSpc>
            </a:pPr>
            <a:endParaRPr lang="en-US" sz="1400" dirty="0">
              <a:latin typeface="Times New Roman" panose="02020603050405020304" pitchFamily="18" charset="0"/>
              <a:cs typeface="Times New Roman" panose="02020603050405020304" pitchFamily="18" charset="0"/>
            </a:endParaRPr>
          </a:p>
          <a:p>
            <a:pPr marL="0" indent="0" algn="ctr">
              <a:lnSpc>
                <a:spcPct val="90000"/>
              </a:lnSpc>
              <a:spcBef>
                <a:spcPts val="0"/>
              </a:spcBef>
              <a:buNone/>
            </a:pPr>
            <a:r>
              <a:rPr lang="en-US" sz="1400" b="1" dirty="0">
                <a:latin typeface="Times New Roman" panose="02020603050405020304" pitchFamily="18" charset="0"/>
                <a:cs typeface="Times New Roman" panose="02020603050405020304" pitchFamily="18" charset="0"/>
              </a:rPr>
              <a:t>Department of State</a:t>
            </a:r>
          </a:p>
          <a:p>
            <a:pPr marL="0" indent="0" algn="ctr">
              <a:lnSpc>
                <a:spcPct val="90000"/>
              </a:lnSpc>
              <a:spcBef>
                <a:spcPts val="0"/>
              </a:spcBef>
              <a:buNone/>
            </a:pPr>
            <a:r>
              <a:rPr lang="en-US" sz="1400" b="1" dirty="0">
                <a:latin typeface="Times New Roman" panose="02020603050405020304" pitchFamily="18" charset="0"/>
                <a:cs typeface="Times New Roman" panose="02020603050405020304" pitchFamily="18" charset="0"/>
              </a:rPr>
              <a:t>Passport Vital Records Section</a:t>
            </a:r>
          </a:p>
          <a:p>
            <a:pPr marL="0" indent="0" algn="ctr">
              <a:lnSpc>
                <a:spcPct val="90000"/>
              </a:lnSpc>
              <a:spcBef>
                <a:spcPts val="0"/>
              </a:spcBef>
              <a:buNone/>
            </a:pPr>
            <a:r>
              <a:rPr lang="en-US" sz="1400" b="1" dirty="0">
                <a:latin typeface="Times New Roman" panose="02020603050405020304" pitchFamily="18" charset="0"/>
                <a:cs typeface="Times New Roman" panose="02020603050405020304" pitchFamily="18" charset="0"/>
              </a:rPr>
              <a:t>44132 Mercure Cir.</a:t>
            </a:r>
          </a:p>
          <a:p>
            <a:pPr marL="0" indent="0" algn="ctr">
              <a:lnSpc>
                <a:spcPct val="90000"/>
              </a:lnSpc>
              <a:spcBef>
                <a:spcPts val="0"/>
              </a:spcBef>
              <a:buNone/>
            </a:pPr>
            <a:r>
              <a:rPr lang="en-US" sz="1400" b="1" dirty="0">
                <a:latin typeface="Times New Roman" panose="02020603050405020304" pitchFamily="18" charset="0"/>
                <a:cs typeface="Times New Roman" panose="02020603050405020304" pitchFamily="18" charset="0"/>
              </a:rPr>
              <a:t>PO Box 1213</a:t>
            </a:r>
          </a:p>
          <a:p>
            <a:pPr marL="0" indent="0" algn="ctr">
              <a:lnSpc>
                <a:spcPct val="90000"/>
              </a:lnSpc>
              <a:spcBef>
                <a:spcPts val="0"/>
              </a:spcBef>
              <a:buNone/>
            </a:pPr>
            <a:r>
              <a:rPr lang="en-US" sz="1400" b="1" dirty="0">
                <a:latin typeface="Times New Roman" panose="02020603050405020304" pitchFamily="18" charset="0"/>
                <a:cs typeface="Times New Roman" panose="02020603050405020304" pitchFamily="18" charset="0"/>
              </a:rPr>
              <a:t>Sterling, VA 20166-1213</a:t>
            </a:r>
          </a:p>
          <a:p>
            <a:pPr>
              <a:lnSpc>
                <a:spcPct val="90000"/>
              </a:lnSpc>
            </a:pPr>
            <a:endParaRPr lang="en-US" sz="900" dirty="0"/>
          </a:p>
        </p:txBody>
      </p:sp>
    </p:spTree>
    <p:extLst>
      <p:ext uri="{BB962C8B-B14F-4D97-AF65-F5344CB8AC3E}">
        <p14:creationId xmlns:p14="http://schemas.microsoft.com/office/powerpoint/2010/main" val="388628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9" name="Rectangle 9">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8" y="-1"/>
            <a:ext cx="1220406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1" name="Group 11">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4914" y="228600"/>
            <a:ext cx="2850786" cy="6638625"/>
            <a:chOff x="2487613" y="285750"/>
            <a:chExt cx="2428875" cy="5654676"/>
          </a:xfrm>
        </p:grpSpPr>
        <p:sp>
          <p:nvSpPr>
            <p:cNvPr id="13"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6"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5896" y="-786"/>
            <a:ext cx="2356060" cy="6854040"/>
            <a:chOff x="6627813" y="194833"/>
            <a:chExt cx="1952625" cy="5678918"/>
          </a:xfrm>
        </p:grpSpPr>
        <p:sp>
          <p:nvSpPr>
            <p:cNvPr id="27"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B1CF10A9-198B-0ED4-7F8B-DE3366166B91}"/>
              </a:ext>
            </a:extLst>
          </p:cNvPr>
          <p:cNvSpPr>
            <a:spLocks noGrp="1"/>
          </p:cNvSpPr>
          <p:nvPr>
            <p:ph type="title"/>
          </p:nvPr>
        </p:nvSpPr>
        <p:spPr>
          <a:xfrm>
            <a:off x="6481407" y="624110"/>
            <a:ext cx="5020209" cy="1280890"/>
          </a:xfrm>
        </p:spPr>
        <p:txBody>
          <a:bodyPr>
            <a:normAutofit/>
          </a:bodyPr>
          <a:lstStyle/>
          <a:p>
            <a:r>
              <a:rPr lang="en-US" sz="4400" b="1" u="sng" dirty="0">
                <a:latin typeface="Times New Roman" panose="02020603050405020304" pitchFamily="18" charset="0"/>
                <a:cs typeface="Times New Roman" panose="02020603050405020304" pitchFamily="18" charset="0"/>
              </a:rPr>
              <a:t>Homebirths</a:t>
            </a:r>
            <a:br>
              <a:rPr lang="en-US" sz="4400" b="1" u="sng"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Birth Section, page 12</a:t>
            </a:r>
            <a:endParaRPr lang="en-US" sz="4400" dirty="0">
              <a:latin typeface="Times New Roman" panose="02020603050405020304" pitchFamily="18" charset="0"/>
              <a:cs typeface="Times New Roman" panose="02020603050405020304" pitchFamily="18" charset="0"/>
            </a:endParaRPr>
          </a:p>
        </p:txBody>
      </p:sp>
      <p:sp>
        <p:nvSpPr>
          <p:cNvPr id="40" name="Rectangle 39">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494" y="0"/>
            <a:ext cx="18283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4494" y="714375"/>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a:extLst>
              <a:ext uri="{FF2B5EF4-FFF2-40B4-BE49-F238E27FC236}">
                <a16:creationId xmlns:a16="http://schemas.microsoft.com/office/drawing/2014/main" id="{2DAF0480-4220-57E4-6C26-54BD3713D03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4698" r="6171"/>
          <a:stretch/>
        </p:blipFill>
        <p:spPr>
          <a:xfrm>
            <a:off x="-1554" y="1731"/>
            <a:ext cx="4669873" cy="6858000"/>
          </a:xfrm>
          <a:prstGeom prst="rect">
            <a:avLst/>
          </a:prstGeom>
        </p:spPr>
      </p:pic>
      <p:sp>
        <p:nvSpPr>
          <p:cNvPr id="3" name="Content Placeholder 2">
            <a:extLst>
              <a:ext uri="{FF2B5EF4-FFF2-40B4-BE49-F238E27FC236}">
                <a16:creationId xmlns:a16="http://schemas.microsoft.com/office/drawing/2014/main" id="{63F80DAA-FB61-9EA4-AAB9-DFCB8B08034A}"/>
              </a:ext>
            </a:extLst>
          </p:cNvPr>
          <p:cNvSpPr>
            <a:spLocks noGrp="1"/>
          </p:cNvSpPr>
          <p:nvPr>
            <p:ph idx="1"/>
          </p:nvPr>
        </p:nvSpPr>
        <p:spPr>
          <a:xfrm>
            <a:off x="6027765" y="2082354"/>
            <a:ext cx="5473849" cy="3828868"/>
          </a:xfrm>
        </p:spPr>
        <p:txBody>
          <a:bodyPr>
            <a:normAutofit/>
          </a:bodyPr>
          <a:lstStyle/>
          <a:p>
            <a:pPr marL="0" marR="0">
              <a:lnSpc>
                <a:spcPct val="90000"/>
              </a:lnSpc>
              <a:spcBef>
                <a:spcPts val="0"/>
              </a:spcBef>
              <a:spcAft>
                <a:spcPts val="0"/>
              </a:spcAft>
            </a:pPr>
            <a:r>
              <a:rPr lang="en-US" sz="3200" b="1" dirty="0">
                <a:effectLst/>
                <a:latin typeface="Times New Roman" panose="02020603050405020304" pitchFamily="18" charset="0"/>
                <a:ea typeface="Times New Roman" panose="02020603050405020304" pitchFamily="18" charset="0"/>
              </a:rPr>
              <a:t>Proof of Pregnancy </a:t>
            </a:r>
          </a:p>
          <a:p>
            <a:pPr marL="0" marR="0" indent="0">
              <a:lnSpc>
                <a:spcPct val="90000"/>
              </a:lnSpc>
              <a:spcBef>
                <a:spcPts val="0"/>
              </a:spcBef>
              <a:spcAft>
                <a:spcPts val="0"/>
              </a:spcAft>
              <a:buNone/>
            </a:pPr>
            <a:endParaRPr lang="en-US" sz="3200" b="1" u="sng" dirty="0">
              <a:effectLst/>
              <a:latin typeface="Times New Roman" panose="02020603050405020304" pitchFamily="18" charset="0"/>
              <a:ea typeface="Times New Roman" panose="02020603050405020304" pitchFamily="18" charset="0"/>
            </a:endParaRPr>
          </a:p>
          <a:p>
            <a:pPr marL="342900" marR="0" indent="-342900">
              <a:lnSpc>
                <a:spcPct val="90000"/>
              </a:lnSpc>
              <a:spcBef>
                <a:spcPts val="0"/>
              </a:spcBef>
              <a:spcAft>
                <a:spcPts val="0"/>
              </a:spcAft>
            </a:pPr>
            <a:r>
              <a:rPr lang="en-US" sz="3200" b="1" dirty="0">
                <a:effectLst/>
                <a:latin typeface="Times New Roman" panose="02020603050405020304" pitchFamily="18" charset="0"/>
                <a:ea typeface="Times New Roman" panose="02020603050405020304" pitchFamily="18" charset="0"/>
              </a:rPr>
              <a:t>Proof of Place of Birth</a:t>
            </a:r>
          </a:p>
          <a:p>
            <a:pPr marL="0" marR="0" indent="0">
              <a:lnSpc>
                <a:spcPct val="90000"/>
              </a:lnSpc>
              <a:spcBef>
                <a:spcPts val="0"/>
              </a:spcBef>
              <a:spcAft>
                <a:spcPts val="0"/>
              </a:spcAft>
              <a:buNone/>
            </a:pPr>
            <a:endParaRPr lang="en-US" sz="3200" dirty="0">
              <a:effectLst/>
              <a:latin typeface="Times New Roman" panose="02020603050405020304" pitchFamily="18" charset="0"/>
              <a:ea typeface="Times New Roman" panose="02020603050405020304" pitchFamily="18" charset="0"/>
            </a:endParaRPr>
          </a:p>
          <a:p>
            <a:pPr marL="342900" marR="0" indent="-342900">
              <a:lnSpc>
                <a:spcPct val="90000"/>
              </a:lnSpc>
              <a:spcBef>
                <a:spcPts val="0"/>
              </a:spcBef>
              <a:spcAft>
                <a:spcPts val="0"/>
              </a:spcAft>
            </a:pPr>
            <a:r>
              <a:rPr lang="en-US" sz="3200" b="1" dirty="0">
                <a:effectLst/>
                <a:latin typeface="Times New Roman" panose="02020603050405020304" pitchFamily="18" charset="0"/>
                <a:ea typeface="Times New Roman" panose="02020603050405020304" pitchFamily="18" charset="0"/>
              </a:rPr>
              <a:t>Other Supplemental Information Proving Home Birth</a:t>
            </a:r>
            <a:endParaRPr lang="en-US" sz="3200" dirty="0">
              <a:effectLst/>
              <a:latin typeface="Times New Roman" panose="02020603050405020304" pitchFamily="18" charset="0"/>
              <a:ea typeface="Times New Roman" panose="02020603050405020304" pitchFamily="18" charset="0"/>
            </a:endParaRPr>
          </a:p>
          <a:p>
            <a:pPr>
              <a:lnSpc>
                <a:spcPct val="90000"/>
              </a:lnSpc>
            </a:pPr>
            <a:endParaRPr lang="en-US" sz="600" dirty="0"/>
          </a:p>
        </p:txBody>
      </p:sp>
    </p:spTree>
    <p:extLst>
      <p:ext uri="{BB962C8B-B14F-4D97-AF65-F5344CB8AC3E}">
        <p14:creationId xmlns:p14="http://schemas.microsoft.com/office/powerpoint/2010/main" val="41513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8" y="-1"/>
            <a:ext cx="1220406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text, car, outdoor, road&#10;&#10;Description automatically generated">
            <a:extLst>
              <a:ext uri="{FF2B5EF4-FFF2-40B4-BE49-F238E27FC236}">
                <a16:creationId xmlns:a16="http://schemas.microsoft.com/office/drawing/2014/main" id="{9C72B6C2-0E3E-4B6F-7405-16E62EB9709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826" r="8746"/>
          <a:stretch/>
        </p:blipFill>
        <p:spPr>
          <a:xfrm>
            <a:off x="20" y="10"/>
            <a:ext cx="7572448" cy="6857990"/>
          </a:xfrm>
          <a:prstGeom prst="rect">
            <a:avLst/>
          </a:prstGeom>
        </p:spPr>
      </p:pic>
      <p:sp>
        <p:nvSpPr>
          <p:cNvPr id="12"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9040336"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2D44D5A-7848-AC83-F3BB-96722F95DD64}"/>
              </a:ext>
            </a:extLst>
          </p:cNvPr>
          <p:cNvSpPr>
            <a:spLocks noGrp="1"/>
          </p:cNvSpPr>
          <p:nvPr>
            <p:ph type="title"/>
          </p:nvPr>
        </p:nvSpPr>
        <p:spPr>
          <a:xfrm>
            <a:off x="541725" y="787400"/>
            <a:ext cx="7144005" cy="778933"/>
          </a:xfrm>
        </p:spPr>
        <p:txBody>
          <a:bodyPr anchor="ctr">
            <a:normAutofit/>
          </a:bodyPr>
          <a:lstStyle/>
          <a:p>
            <a:r>
              <a:rPr lang="en-US" sz="3200" b="1" dirty="0">
                <a:solidFill>
                  <a:srgbClr val="FEFFFF"/>
                </a:solidFill>
              </a:rPr>
              <a:t>Births Occurring En Route</a:t>
            </a:r>
            <a:br>
              <a:rPr lang="en-US" sz="3200" b="1" dirty="0">
                <a:solidFill>
                  <a:srgbClr val="FEFFFF"/>
                </a:solidFill>
              </a:rPr>
            </a:br>
            <a:r>
              <a:rPr lang="en-US" sz="1000" dirty="0">
                <a:solidFill>
                  <a:srgbClr val="FEFFFF"/>
                </a:solidFill>
              </a:rPr>
              <a:t>Birth Section, page 12</a:t>
            </a:r>
            <a:endParaRPr lang="en-US" sz="3200" dirty="0">
              <a:solidFill>
                <a:srgbClr val="FEFFFF"/>
              </a:solidFill>
            </a:endParaRPr>
          </a:p>
        </p:txBody>
      </p:sp>
      <p:sp>
        <p:nvSpPr>
          <p:cNvPr id="3" name="Content Placeholder 2">
            <a:extLst>
              <a:ext uri="{FF2B5EF4-FFF2-40B4-BE49-F238E27FC236}">
                <a16:creationId xmlns:a16="http://schemas.microsoft.com/office/drawing/2014/main" id="{A514BF64-B408-16F4-915D-5304FB62BA1A}"/>
              </a:ext>
            </a:extLst>
          </p:cNvPr>
          <p:cNvSpPr>
            <a:spLocks noGrp="1"/>
          </p:cNvSpPr>
          <p:nvPr>
            <p:ph idx="1"/>
          </p:nvPr>
        </p:nvSpPr>
        <p:spPr>
          <a:xfrm>
            <a:off x="7858722" y="2017668"/>
            <a:ext cx="3749229" cy="3857816"/>
          </a:xfrm>
        </p:spPr>
        <p:txBody>
          <a:bodyPr>
            <a:normAutofit/>
          </a:bodyPr>
          <a:lstStyle/>
          <a:p>
            <a:pPr marL="0" indent="0">
              <a:buNone/>
            </a:pPr>
            <a:r>
              <a:rPr lang="en-US" dirty="0">
                <a:solidFill>
                  <a:schemeClr val="tx1">
                    <a:lumMod val="95000"/>
                    <a:lumOff val="5000"/>
                  </a:schemeClr>
                </a:solidFill>
                <a:effectLst/>
                <a:latin typeface="Times New Roman" panose="02020603050405020304" pitchFamily="18" charset="0"/>
                <a:ea typeface="Times New Roman" panose="02020603050405020304" pitchFamily="18" charset="0"/>
              </a:rPr>
              <a:t>When a birth occurs </a:t>
            </a:r>
            <a:r>
              <a:rPr lang="en-US" dirty="0" err="1">
                <a:solidFill>
                  <a:schemeClr val="tx1">
                    <a:lumMod val="95000"/>
                    <a:lumOff val="5000"/>
                  </a:schemeClr>
                </a:solidFill>
                <a:effectLst/>
                <a:latin typeface="Times New Roman" panose="02020603050405020304" pitchFamily="18" charset="0"/>
                <a:ea typeface="Times New Roman" panose="02020603050405020304" pitchFamily="18" charset="0"/>
              </a:rPr>
              <a:t>en</a:t>
            </a:r>
            <a:r>
              <a:rPr lang="en-US" dirty="0">
                <a:solidFill>
                  <a:schemeClr val="tx1">
                    <a:lumMod val="95000"/>
                    <a:lumOff val="5000"/>
                  </a:schemeClr>
                </a:solidFill>
                <a:effectLst/>
                <a:latin typeface="Times New Roman" panose="02020603050405020304" pitchFamily="18" charset="0"/>
                <a:ea typeface="Times New Roman" panose="02020603050405020304" pitchFamily="18" charset="0"/>
              </a:rPr>
              <a:t> route to a hospital, institution or birthing facility or is attended in the facility immediately following the birth, must be completed by the hospital, institution, or birthing facility in the EBRS.  </a:t>
            </a:r>
          </a:p>
          <a:p>
            <a:pPr marL="0" indent="0">
              <a:buNone/>
            </a:pPr>
            <a:endParaRPr lang="en-US" dirty="0">
              <a:solidFill>
                <a:schemeClr val="tx1">
                  <a:lumMod val="95000"/>
                  <a:lumOff val="5000"/>
                </a:schemeClr>
              </a:solidFill>
            </a:endParaRPr>
          </a:p>
        </p:txBody>
      </p:sp>
    </p:spTree>
    <p:extLst>
      <p:ext uri="{BB962C8B-B14F-4D97-AF65-F5344CB8AC3E}">
        <p14:creationId xmlns:p14="http://schemas.microsoft.com/office/powerpoint/2010/main" val="237574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88825"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A1B914-B4C9-8307-26D6-12DFE822C749}"/>
              </a:ext>
            </a:extLst>
          </p:cNvPr>
          <p:cNvSpPr>
            <a:spLocks noGrp="1"/>
          </p:cNvSpPr>
          <p:nvPr>
            <p:ph type="title"/>
          </p:nvPr>
        </p:nvSpPr>
        <p:spPr>
          <a:xfrm>
            <a:off x="649054" y="290500"/>
            <a:ext cx="10921052" cy="1157300"/>
          </a:xfrm>
        </p:spPr>
        <p:txBody>
          <a:bodyPr>
            <a:normAutofit/>
          </a:bodyPr>
          <a:lstStyle/>
          <a:p>
            <a:pPr algn="ctr"/>
            <a:r>
              <a:rPr lang="en-US" b="1" dirty="0"/>
              <a:t>Hospital’s  Responsibility</a:t>
            </a:r>
            <a:br>
              <a:rPr lang="en-US" b="1" dirty="0"/>
            </a:br>
            <a:r>
              <a:rPr lang="en-US" sz="1000" dirty="0"/>
              <a:t>Birth Section, page 9</a:t>
            </a:r>
            <a:endParaRPr lang="en-US" dirty="0"/>
          </a:p>
        </p:txBody>
      </p:sp>
      <p:sp>
        <p:nvSpPr>
          <p:cNvPr id="13" name="Rectangle 12">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97CABAC-63F7-FDED-CDF3-CF6A61C32AC2}"/>
              </a:ext>
            </a:extLst>
          </p:cNvPr>
          <p:cNvSpPr>
            <a:spLocks noGrp="1"/>
          </p:cNvSpPr>
          <p:nvPr>
            <p:ph idx="1"/>
          </p:nvPr>
        </p:nvSpPr>
        <p:spPr>
          <a:xfrm>
            <a:off x="182832" y="1600200"/>
            <a:ext cx="5530579" cy="5105400"/>
          </a:xfrm>
        </p:spPr>
        <p:txBody>
          <a:bodyPr>
            <a:noAutofit/>
          </a:bodyPr>
          <a:lstStyle/>
          <a:p>
            <a:pPr algn="just">
              <a:lnSpc>
                <a:spcPct val="90000"/>
              </a:lnSpc>
              <a:buFont typeface="Wingdings" panose="05000000000000000000" pitchFamily="2" charset="2"/>
              <a:buChar char="Ø"/>
            </a:pPr>
            <a:r>
              <a:rPr lang="en-US" sz="2000" dirty="0">
                <a:effectLst/>
                <a:latin typeface="Times New Roman" panose="02020603050405020304" pitchFamily="18" charset="0"/>
                <a:ea typeface="Times New Roman" panose="02020603050405020304" pitchFamily="18" charset="0"/>
              </a:rPr>
              <a:t>The hospital, institution, or birthing facility, or the person authorized by the hospital, institution, or birthing facility, must obtain the personal and medical data, prepare the certificate, and certify by signature or by the electronic process that the child was born alive at the place and time and on the date stated and file the certificate within 2 days after the child was born.  </a:t>
            </a:r>
          </a:p>
          <a:p>
            <a:pPr algn="just">
              <a:lnSpc>
                <a:spcPct val="90000"/>
              </a:lnSpc>
              <a:buFont typeface="Wingdings" panose="05000000000000000000" pitchFamily="2" charset="2"/>
              <a:buChar char="Ø"/>
            </a:pPr>
            <a:r>
              <a:rPr lang="en-US" sz="2000" dirty="0">
                <a:effectLst/>
                <a:latin typeface="Times New Roman" panose="02020603050405020304" pitchFamily="18" charset="0"/>
                <a:ea typeface="Times New Roman" panose="02020603050405020304" pitchFamily="18" charset="0"/>
              </a:rPr>
              <a:t>All physicians, informants, and other persons having knowledge of knowing the facts, must supply, upon the prescribed forms provided by the Department, any information they possess regarding any live birth. If the parents refuse to cooperate in the filing of the birth record, the hospital must still prepare a record for the child.  If necessary, information to prepare the birth record may be obtained from the medical records file</a:t>
            </a:r>
            <a:endParaRPr lang="en-US" sz="2000" dirty="0"/>
          </a:p>
        </p:txBody>
      </p:sp>
      <p:pic>
        <p:nvPicPr>
          <p:cNvPr id="5" name="Picture 4" descr="Text&#10;&#10;Description automatically generated with low confidence">
            <a:extLst>
              <a:ext uri="{FF2B5EF4-FFF2-40B4-BE49-F238E27FC236}">
                <a16:creationId xmlns:a16="http://schemas.microsoft.com/office/drawing/2014/main" id="{A4CBC94B-4436-ECFA-21D4-EDA9563FCBD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89612" y="1292087"/>
            <a:ext cx="5780494" cy="5105400"/>
          </a:xfrm>
          <a:prstGeom prst="rect">
            <a:avLst/>
          </a:prstGeom>
        </p:spPr>
      </p:pic>
      <p:sp>
        <p:nvSpPr>
          <p:cNvPr id="15"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61223"/>
            <a:ext cx="1037764"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502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B00E1-8D99-E974-5341-5EAC57650E56}"/>
              </a:ext>
            </a:extLst>
          </p:cNvPr>
          <p:cNvSpPr>
            <a:spLocks noGrp="1"/>
          </p:cNvSpPr>
          <p:nvPr>
            <p:ph type="title"/>
          </p:nvPr>
        </p:nvSpPr>
        <p:spPr>
          <a:xfrm>
            <a:off x="1674813" y="228600"/>
            <a:ext cx="9826804" cy="838200"/>
          </a:xfrm>
        </p:spPr>
        <p:txBody>
          <a:bodyPr>
            <a:normAutofit/>
          </a:bodyPr>
          <a:lstStyle/>
          <a:p>
            <a:r>
              <a:rPr lang="en-US" b="1" dirty="0">
                <a:latin typeface="Times New Roman" panose="02020603050405020304" pitchFamily="18" charset="0"/>
                <a:cs typeface="Times New Roman" panose="02020603050405020304" pitchFamily="18" charset="0"/>
              </a:rPr>
              <a:t>Responsibilities of Municipal Clerk’s</a:t>
            </a:r>
            <a:br>
              <a:rPr lang="en-US" b="1"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General Section, pages 13-19</a:t>
            </a:r>
          </a:p>
        </p:txBody>
      </p:sp>
      <p:sp>
        <p:nvSpPr>
          <p:cNvPr id="3" name="Content Placeholder 2">
            <a:extLst>
              <a:ext uri="{FF2B5EF4-FFF2-40B4-BE49-F238E27FC236}">
                <a16:creationId xmlns:a16="http://schemas.microsoft.com/office/drawing/2014/main" id="{38B52790-F4F0-9E82-62AE-8261C5630358}"/>
              </a:ext>
            </a:extLst>
          </p:cNvPr>
          <p:cNvSpPr>
            <a:spLocks noGrp="1"/>
          </p:cNvSpPr>
          <p:nvPr>
            <p:ph idx="1"/>
          </p:nvPr>
        </p:nvSpPr>
        <p:spPr>
          <a:xfrm>
            <a:off x="1293812" y="1066800"/>
            <a:ext cx="7128327" cy="5715000"/>
          </a:xfrm>
        </p:spPr>
        <p:txBody>
          <a:bodyPr>
            <a:noAutofit/>
          </a:bodyPr>
          <a:lstStyle/>
          <a:p>
            <a:pPr marL="274320" marR="0" lvl="0" indent="-228600" defTabSz="914400" rtl="0" eaLnBrk="1" fontAlgn="auto" latinLnBrk="0" hangingPunct="1">
              <a:lnSpc>
                <a:spcPct val="90000"/>
              </a:lnSpc>
              <a:spcBef>
                <a:spcPts val="1800"/>
              </a:spcBef>
              <a:spcAft>
                <a:spcPts val="0"/>
              </a:spcAft>
              <a:buClr>
                <a:prstClr val="black">
                  <a:lumMod val="75000"/>
                  <a:lumOff val="25000"/>
                </a:prstClr>
              </a:buClr>
              <a:buSzPct val="100000"/>
              <a:buFont typeface="Arial" pitchFamily="34" charset="0"/>
              <a:buChar char="•"/>
              <a:tabLst/>
              <a:defRPr/>
            </a:pPr>
            <a:r>
              <a:rPr kumimoji="0" lang="en-US" sz="1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Keep a chronological record of all live births, marriages, deaths, and fetal deaths reported to the municipal clerk and preserve all records.  </a:t>
            </a:r>
          </a:p>
          <a:p>
            <a:pPr marL="274320" marR="0" lvl="0" indent="-228600" defTabSz="914400" rtl="0" eaLnBrk="1" fontAlgn="auto" latinLnBrk="0" hangingPunct="1">
              <a:lnSpc>
                <a:spcPct val="90000"/>
              </a:lnSpc>
              <a:spcBef>
                <a:spcPts val="1800"/>
              </a:spcBef>
              <a:spcAft>
                <a:spcPts val="0"/>
              </a:spcAft>
              <a:buClr>
                <a:prstClr val="black">
                  <a:lumMod val="75000"/>
                  <a:lumOff val="25000"/>
                </a:prstClr>
              </a:buClr>
              <a:buSzPct val="100000"/>
              <a:buFont typeface="Arial" pitchFamily="34" charset="0"/>
              <a:buChar char="•"/>
              <a:tabLst/>
              <a:defRPr/>
            </a:pPr>
            <a:r>
              <a:rPr kumimoji="0" lang="en-US" sz="1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Enforce laws and rules related to access and disclosure of vital records. </a:t>
            </a:r>
          </a:p>
          <a:p>
            <a:pPr marL="274320" marR="0" lvl="0" indent="-228600" defTabSz="914400" rtl="0" eaLnBrk="1" fontAlgn="auto" latinLnBrk="0" hangingPunct="1">
              <a:lnSpc>
                <a:spcPct val="90000"/>
              </a:lnSpc>
              <a:spcBef>
                <a:spcPts val="1800"/>
              </a:spcBef>
              <a:spcAft>
                <a:spcPts val="0"/>
              </a:spcAft>
              <a:buClr>
                <a:prstClr val="black">
                  <a:lumMod val="75000"/>
                  <a:lumOff val="25000"/>
                </a:prstClr>
              </a:buClr>
              <a:buSzPct val="100000"/>
              <a:buFont typeface="Arial" pitchFamily="34" charset="0"/>
              <a:buChar char="•"/>
              <a:tabLst/>
              <a:defRPr/>
            </a:pPr>
            <a:r>
              <a:rPr kumimoji="0" lang="en-US" sz="1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Transmit records to the state registrar and other entitled municipalities.</a:t>
            </a:r>
          </a:p>
          <a:p>
            <a:pPr marL="274320" marR="0" lvl="0" indent="-228600" defTabSz="914400" rtl="0" eaLnBrk="1" fontAlgn="auto" latinLnBrk="0" hangingPunct="1">
              <a:lnSpc>
                <a:spcPct val="90000"/>
              </a:lnSpc>
              <a:spcBef>
                <a:spcPts val="1800"/>
              </a:spcBef>
              <a:spcAft>
                <a:spcPts val="0"/>
              </a:spcAft>
              <a:buClr>
                <a:prstClr val="black">
                  <a:lumMod val="75000"/>
                  <a:lumOff val="25000"/>
                </a:prstClr>
              </a:buClr>
              <a:buSzPct val="100000"/>
              <a:buFont typeface="Arial" pitchFamily="34" charset="0"/>
              <a:buChar char="•"/>
              <a:tabLst/>
              <a:defRPr/>
            </a:pPr>
            <a:r>
              <a:rPr kumimoji="0" lang="en-US" sz="1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Process, review, file, and issue copies of vital records. </a:t>
            </a:r>
          </a:p>
          <a:p>
            <a:pPr marL="274320" marR="0" lvl="0" indent="-228600" defTabSz="914400" rtl="0" eaLnBrk="1" fontAlgn="auto" latinLnBrk="0" hangingPunct="1">
              <a:lnSpc>
                <a:spcPct val="90000"/>
              </a:lnSpc>
              <a:spcBef>
                <a:spcPts val="1800"/>
              </a:spcBef>
              <a:spcAft>
                <a:spcPts val="0"/>
              </a:spcAft>
              <a:buClr>
                <a:prstClr val="black">
                  <a:lumMod val="75000"/>
                  <a:lumOff val="25000"/>
                </a:prstClr>
              </a:buClr>
              <a:buSzPct val="100000"/>
              <a:buFont typeface="Arial" pitchFamily="34" charset="0"/>
              <a:buChar char="•"/>
              <a:tabLst/>
              <a:defRPr/>
            </a:pPr>
            <a:r>
              <a:rPr kumimoji="0" lang="en-US" sz="1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Issue marriage licenses and disposition permits.  </a:t>
            </a:r>
          </a:p>
          <a:p>
            <a:pPr marL="274320" marR="0" lvl="0" indent="-228600" defTabSz="914400" rtl="0" eaLnBrk="1" fontAlgn="auto" latinLnBrk="0" hangingPunct="1">
              <a:lnSpc>
                <a:spcPct val="90000"/>
              </a:lnSpc>
              <a:spcBef>
                <a:spcPts val="1800"/>
              </a:spcBef>
              <a:spcAft>
                <a:spcPts val="0"/>
              </a:spcAft>
              <a:buClr>
                <a:prstClr val="black">
                  <a:lumMod val="75000"/>
                  <a:lumOff val="25000"/>
                </a:prstClr>
              </a:buClr>
              <a:buSzPct val="100000"/>
              <a:buFont typeface="Arial" pitchFamily="34" charset="0"/>
              <a:buChar char="•"/>
              <a:tabLst/>
              <a:defRPr/>
            </a:pPr>
            <a:r>
              <a:rPr kumimoji="0" lang="en-US" sz="1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Maintain approved applications for one year. </a:t>
            </a:r>
          </a:p>
          <a:p>
            <a:pPr marL="274320" marR="0" lvl="0" indent="-228600" defTabSz="914400" rtl="0" eaLnBrk="1" fontAlgn="auto" latinLnBrk="0" hangingPunct="1">
              <a:lnSpc>
                <a:spcPct val="90000"/>
              </a:lnSpc>
              <a:spcBef>
                <a:spcPts val="1800"/>
              </a:spcBef>
              <a:spcAft>
                <a:spcPts val="0"/>
              </a:spcAft>
              <a:buClr>
                <a:prstClr val="black">
                  <a:lumMod val="75000"/>
                  <a:lumOff val="25000"/>
                </a:prstClr>
              </a:buClr>
              <a:buSzPct val="100000"/>
              <a:buFont typeface="Arial" pitchFamily="34" charset="0"/>
              <a:buChar char="•"/>
              <a:tabLst/>
              <a:defRPr/>
            </a:pPr>
            <a:r>
              <a:rPr kumimoji="0" lang="en-US" sz="1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Assist residents with completing forms and providing instruction.  </a:t>
            </a:r>
          </a:p>
          <a:p>
            <a:pPr marL="274320" marR="0" lvl="0" indent="-228600" defTabSz="914400" rtl="0" eaLnBrk="1" fontAlgn="auto" latinLnBrk="0" hangingPunct="1">
              <a:lnSpc>
                <a:spcPct val="90000"/>
              </a:lnSpc>
              <a:spcBef>
                <a:spcPts val="1800"/>
              </a:spcBef>
              <a:spcAft>
                <a:spcPts val="0"/>
              </a:spcAft>
              <a:buClr>
                <a:prstClr val="black">
                  <a:lumMod val="75000"/>
                  <a:lumOff val="25000"/>
                </a:prstClr>
              </a:buClr>
              <a:buSzPct val="100000"/>
              <a:buFont typeface="Arial" pitchFamily="34" charset="0"/>
              <a:buChar char="•"/>
              <a:tabLst/>
              <a:defRPr/>
            </a:pPr>
            <a:r>
              <a:rPr kumimoji="0" lang="en-US" sz="1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Report SSVR (monthly, quarterly, or semi-annually. </a:t>
            </a:r>
          </a:p>
          <a:p>
            <a:pPr marL="274320" marR="0" lvl="0" indent="-228600" defTabSz="914400" rtl="0" eaLnBrk="1" fontAlgn="auto" latinLnBrk="0" hangingPunct="1">
              <a:lnSpc>
                <a:spcPct val="90000"/>
              </a:lnSpc>
              <a:spcBef>
                <a:spcPts val="1800"/>
              </a:spcBef>
              <a:spcAft>
                <a:spcPts val="0"/>
              </a:spcAft>
              <a:buClr>
                <a:prstClr val="black">
                  <a:lumMod val="75000"/>
                  <a:lumOff val="25000"/>
                </a:prstClr>
              </a:buClr>
              <a:buSzPct val="100000"/>
              <a:buFont typeface="Arial" pitchFamily="34" charset="0"/>
              <a:buChar char="•"/>
              <a:tabLst/>
              <a:defRPr/>
            </a:pPr>
            <a:r>
              <a:rPr kumimoji="0" lang="en-US" sz="1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Track safety paper numbers in DAVE or on applications.  </a:t>
            </a:r>
          </a:p>
          <a:p>
            <a:pPr marL="274320" marR="0" lvl="0" indent="-228600" defTabSz="914400" rtl="0" eaLnBrk="1" fontAlgn="auto" latinLnBrk="0" hangingPunct="1">
              <a:lnSpc>
                <a:spcPct val="90000"/>
              </a:lnSpc>
              <a:spcBef>
                <a:spcPts val="1800"/>
              </a:spcBef>
              <a:spcAft>
                <a:spcPts val="0"/>
              </a:spcAft>
              <a:buClr>
                <a:prstClr val="black">
                  <a:lumMod val="75000"/>
                  <a:lumOff val="25000"/>
                </a:prstClr>
              </a:buClr>
              <a:buSzPct val="100000"/>
              <a:buFont typeface="Arial" pitchFamily="34" charset="0"/>
              <a:buChar char="•"/>
              <a:tabLst/>
              <a:defRPr/>
            </a:pPr>
            <a:r>
              <a:rPr kumimoji="0" lang="en-US" sz="1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Notify DRVS when the clerk leaves or is new, or if the municipality address has changed.</a:t>
            </a:r>
            <a:endParaRPr lang="en-US" sz="1800" dirty="0">
              <a:latin typeface="Times New Roman" panose="02020603050405020304" pitchFamily="18" charset="0"/>
              <a:cs typeface="Times New Roman" panose="02020603050405020304" pitchFamily="18" charset="0"/>
            </a:endParaRPr>
          </a:p>
        </p:txBody>
      </p:sp>
      <p:pic>
        <p:nvPicPr>
          <p:cNvPr id="6" name="Picture 5" descr="A person talking on the phone&#10;&#10;Description automatically generated with medium confidence">
            <a:extLst>
              <a:ext uri="{FF2B5EF4-FFF2-40B4-BE49-F238E27FC236}">
                <a16:creationId xmlns:a16="http://schemas.microsoft.com/office/drawing/2014/main" id="{AA8F7FA2-F3A3-477E-9BDF-E587A39089F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9135" r="27640" b="3"/>
          <a:stretch/>
        </p:blipFill>
        <p:spPr>
          <a:xfrm>
            <a:off x="8228012" y="1066800"/>
            <a:ext cx="3581400" cy="5029200"/>
          </a:xfrm>
          <a:prstGeom prst="rect">
            <a:avLst/>
          </a:prstGeom>
        </p:spPr>
      </p:pic>
    </p:spTree>
    <p:extLst>
      <p:ext uri="{BB962C8B-B14F-4D97-AF65-F5344CB8AC3E}">
        <p14:creationId xmlns:p14="http://schemas.microsoft.com/office/powerpoint/2010/main" val="225152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8" name="Rectangle 12">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8" y="-1"/>
            <a:ext cx="1220406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2" name="Group 14">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4914" y="228600"/>
            <a:ext cx="2850786" cy="6638625"/>
            <a:chOff x="2487613" y="285750"/>
            <a:chExt cx="2428875" cy="5654676"/>
          </a:xfrm>
        </p:grpSpPr>
        <p:sp>
          <p:nvSpPr>
            <p:cNvPr id="16"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4"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8"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9"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0"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1"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2"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3"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4"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5"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6"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7"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9" name="Group 28">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5896" y="-786"/>
            <a:ext cx="2356060" cy="6854040"/>
            <a:chOff x="6627813" y="194833"/>
            <a:chExt cx="1952625" cy="5678918"/>
          </a:xfrm>
        </p:grpSpPr>
        <p:sp>
          <p:nvSpPr>
            <p:cNvPr id="30"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1"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2"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3"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4"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5"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6"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7"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8"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9"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0"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1"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43D36665-FC69-FA90-DE32-751AAAA94325}"/>
              </a:ext>
            </a:extLst>
          </p:cNvPr>
          <p:cNvSpPr>
            <a:spLocks noGrp="1"/>
          </p:cNvSpPr>
          <p:nvPr>
            <p:ph type="title"/>
          </p:nvPr>
        </p:nvSpPr>
        <p:spPr>
          <a:xfrm>
            <a:off x="6481407" y="228600"/>
            <a:ext cx="5328005" cy="754801"/>
          </a:xfrm>
        </p:spPr>
        <p:txBody>
          <a:bodyPr>
            <a:normAutofit fontScale="90000"/>
          </a:bodyPr>
          <a:lstStyle/>
          <a:p>
            <a:r>
              <a:rPr lang="en-US" b="1" dirty="0">
                <a:latin typeface="Times New Roman" panose="02020603050405020304" pitchFamily="18" charset="0"/>
                <a:cs typeface="Times New Roman" panose="02020603050405020304" pitchFamily="18" charset="0"/>
              </a:rPr>
              <a:t>Enforce Laws and Rules</a:t>
            </a:r>
            <a:br>
              <a:rPr lang="en-US" b="1"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General section, page 13</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43" name="Rectangle 42">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494" y="0"/>
            <a:ext cx="18283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5"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4494" y="714375"/>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7" name="Picture 6" descr="A picture containing text, indoor&#10;&#10;Description automatically generated">
            <a:extLst>
              <a:ext uri="{FF2B5EF4-FFF2-40B4-BE49-F238E27FC236}">
                <a16:creationId xmlns:a16="http://schemas.microsoft.com/office/drawing/2014/main" id="{41949E24-D7B5-0912-A3DE-D173E4769E2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568" r="45979" b="-2"/>
          <a:stretch/>
        </p:blipFill>
        <p:spPr>
          <a:xfrm>
            <a:off x="-1554" y="1731"/>
            <a:ext cx="4669873" cy="6858000"/>
          </a:xfrm>
          <a:prstGeom prst="rect">
            <a:avLst/>
          </a:prstGeom>
        </p:spPr>
      </p:pic>
      <p:sp>
        <p:nvSpPr>
          <p:cNvPr id="3" name="Content Placeholder 2">
            <a:extLst>
              <a:ext uri="{FF2B5EF4-FFF2-40B4-BE49-F238E27FC236}">
                <a16:creationId xmlns:a16="http://schemas.microsoft.com/office/drawing/2014/main" id="{84C5AE7B-57FC-AFBD-3BD0-B8C0BF5D851C}"/>
              </a:ext>
            </a:extLst>
          </p:cNvPr>
          <p:cNvSpPr>
            <a:spLocks noGrp="1"/>
          </p:cNvSpPr>
          <p:nvPr>
            <p:ph idx="1"/>
          </p:nvPr>
        </p:nvSpPr>
        <p:spPr>
          <a:xfrm>
            <a:off x="6436514" y="983401"/>
            <a:ext cx="5144298" cy="5676275"/>
          </a:xfrm>
        </p:spPr>
        <p:txBody>
          <a:bodyPr>
            <a:normAutofit/>
          </a:bodyPr>
          <a:lstStyle/>
          <a:p>
            <a:pPr marL="0" indent="0" algn="just">
              <a:lnSpc>
                <a:spcPct val="90000"/>
              </a:lnSpc>
              <a:buNone/>
            </a:pPr>
            <a:r>
              <a:rPr lang="en-US" sz="1500" dirty="0">
                <a:latin typeface="Times New Roman" panose="02020603050405020304" pitchFamily="18" charset="0"/>
                <a:cs typeface="Times New Roman" panose="02020603050405020304" pitchFamily="18" charset="0"/>
              </a:rPr>
              <a:t>It is the municipal clerk’s responsibility to enforce all the laws and rules of the Department related to the registration of vital statistics. In general, this means that municipal clerks are responsible for ensuring that records are properly filed, issued, and preserved as required by law.  If a municipal clerk becomes aware of any violations of the law, please notify the Department immediately.  </a:t>
            </a:r>
          </a:p>
          <a:p>
            <a:pPr marL="0" indent="0">
              <a:lnSpc>
                <a:spcPct val="90000"/>
              </a:lnSpc>
              <a:buNone/>
            </a:pPr>
            <a:r>
              <a:rPr lang="en-US" sz="1500" dirty="0">
                <a:latin typeface="Times New Roman" panose="02020603050405020304" pitchFamily="18" charset="0"/>
                <a:cs typeface="Times New Roman" panose="02020603050405020304" pitchFamily="18" charset="0"/>
              </a:rPr>
              <a:t>The links below contain the most recent language in law and  rule:</a:t>
            </a:r>
          </a:p>
          <a:p>
            <a:pPr>
              <a:lnSpc>
                <a:spcPct val="90000"/>
              </a:lnSpc>
            </a:pPr>
            <a:r>
              <a:rPr lang="en-US" sz="1500" dirty="0">
                <a:latin typeface="Times New Roman" panose="02020603050405020304" pitchFamily="18" charset="0"/>
                <a:cs typeface="Times New Roman" panose="02020603050405020304" pitchFamily="18" charset="0"/>
              </a:rPr>
              <a:t>Title 22:  PART 6, BIRTHS, MARRIAGES, AND DEATHS </a:t>
            </a:r>
            <a:r>
              <a:rPr lang="en-US" sz="1500" dirty="0">
                <a:latin typeface="Times New Roman" panose="02020603050405020304" pitchFamily="18" charset="0"/>
                <a:cs typeface="Times New Roman" panose="02020603050405020304" pitchFamily="18" charset="0"/>
                <a:hlinkClick r:id="rId5"/>
              </a:rPr>
              <a:t>https://legislature.maine.gov/statutes/22/title22ch0sec0.html</a:t>
            </a:r>
            <a:r>
              <a:rPr lang="en-US" sz="1500" dirty="0">
                <a:latin typeface="Times New Roman" panose="02020603050405020304" pitchFamily="18" charset="0"/>
                <a:cs typeface="Times New Roman" panose="02020603050405020304" pitchFamily="18" charset="0"/>
              </a:rPr>
              <a:t>  </a:t>
            </a:r>
          </a:p>
          <a:p>
            <a:pPr>
              <a:lnSpc>
                <a:spcPct val="90000"/>
              </a:lnSpc>
            </a:pPr>
            <a:r>
              <a:rPr lang="en-US" sz="1500" dirty="0">
                <a:latin typeface="Times New Roman" panose="02020603050405020304" pitchFamily="18" charset="0"/>
                <a:cs typeface="Times New Roman" panose="02020603050405020304" pitchFamily="18" charset="0"/>
              </a:rPr>
              <a:t>Title 19-A: DOMESTIC RELATIONS, PART 2, MARRIED PERSONS </a:t>
            </a:r>
            <a:r>
              <a:rPr lang="en-US" sz="1500" dirty="0">
                <a:latin typeface="Times New Roman" panose="02020603050405020304" pitchFamily="18" charset="0"/>
                <a:cs typeface="Times New Roman" panose="02020603050405020304" pitchFamily="18" charset="0"/>
                <a:hlinkClick r:id="rId6"/>
              </a:rPr>
              <a:t>https://legislature.maine.gov/statutes/19-A/title19-Ach0sec0.html</a:t>
            </a:r>
            <a:r>
              <a:rPr lang="en-US" sz="1500" dirty="0">
                <a:latin typeface="Times New Roman" panose="02020603050405020304" pitchFamily="18" charset="0"/>
                <a:cs typeface="Times New Roman" panose="02020603050405020304" pitchFamily="18" charset="0"/>
              </a:rPr>
              <a:t>  </a:t>
            </a:r>
          </a:p>
          <a:p>
            <a:pPr>
              <a:lnSpc>
                <a:spcPct val="90000"/>
              </a:lnSpc>
            </a:pPr>
            <a:r>
              <a:rPr lang="en-US" sz="1500" dirty="0">
                <a:latin typeface="Times New Roman" panose="02020603050405020304" pitchFamily="18" charset="0"/>
                <a:cs typeface="Times New Roman" panose="02020603050405020304" pitchFamily="18" charset="0"/>
              </a:rPr>
              <a:t>Title 19-A: DOMESTIC RELATIONS, CHAPTER 61: MAINE PARENTAGE ACT  </a:t>
            </a:r>
            <a:r>
              <a:rPr lang="en-US" sz="1500" dirty="0">
                <a:latin typeface="Times New Roman" panose="02020603050405020304" pitchFamily="18" charset="0"/>
                <a:cs typeface="Times New Roman" panose="02020603050405020304" pitchFamily="18" charset="0"/>
                <a:hlinkClick r:id="rId7"/>
              </a:rPr>
              <a:t>https://legislature.maine.gov/statutes/19-A/title19-Ach61sec0.html</a:t>
            </a:r>
            <a:r>
              <a:rPr lang="en-US" sz="1500" dirty="0">
                <a:latin typeface="Times New Roman" panose="02020603050405020304" pitchFamily="18" charset="0"/>
                <a:cs typeface="Times New Roman" panose="02020603050405020304" pitchFamily="18" charset="0"/>
              </a:rPr>
              <a:t>  </a:t>
            </a:r>
          </a:p>
          <a:p>
            <a:pPr>
              <a:lnSpc>
                <a:spcPct val="90000"/>
              </a:lnSpc>
            </a:pPr>
            <a:r>
              <a:rPr lang="en-US" sz="1500" dirty="0">
                <a:latin typeface="Times New Roman" panose="02020603050405020304" pitchFamily="18" charset="0"/>
                <a:cs typeface="Times New Roman" panose="02020603050405020304" pitchFamily="18" charset="0"/>
              </a:rPr>
              <a:t>DEPARTMENT RULES: 10-146 OFFICE OF DATA, RESEARCH AND VITAL STATISTICS (Chapter 1 through Chapter 16) </a:t>
            </a:r>
            <a:r>
              <a:rPr lang="en-US" sz="1500" dirty="0">
                <a:latin typeface="Times New Roman" panose="02020603050405020304" pitchFamily="18" charset="0"/>
                <a:cs typeface="Times New Roman" panose="02020603050405020304" pitchFamily="18" charset="0"/>
                <a:hlinkClick r:id="rId8"/>
              </a:rPr>
              <a:t>https://www.maine.gov/sos/cec/rules/10/chaps10.htm#146</a:t>
            </a:r>
            <a:r>
              <a:rPr lang="en-US" sz="1500" dirty="0">
                <a:latin typeface="Times New Roman" panose="02020603050405020304" pitchFamily="18" charset="0"/>
                <a:cs typeface="Times New Roman" panose="02020603050405020304" pitchFamily="18" charset="0"/>
              </a:rPr>
              <a:t>  </a:t>
            </a:r>
          </a:p>
          <a:p>
            <a:pPr>
              <a:lnSpc>
                <a:spcPct val="90000"/>
              </a:lnSpc>
            </a:pPr>
            <a:endParaRPr lang="en-US" sz="1000" dirty="0"/>
          </a:p>
        </p:txBody>
      </p:sp>
    </p:spTree>
    <p:extLst>
      <p:ext uri="{BB962C8B-B14F-4D97-AF65-F5344CB8AC3E}">
        <p14:creationId xmlns:p14="http://schemas.microsoft.com/office/powerpoint/2010/main" val="2514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4E8F9-27D5-25B2-798E-ED2397B73AB5}"/>
              </a:ext>
            </a:extLst>
          </p:cNvPr>
          <p:cNvSpPr>
            <a:spLocks noGrp="1"/>
          </p:cNvSpPr>
          <p:nvPr>
            <p:ph type="title"/>
          </p:nvPr>
        </p:nvSpPr>
        <p:spPr>
          <a:xfrm>
            <a:off x="989012" y="152400"/>
            <a:ext cx="10512604" cy="1143000"/>
          </a:xfrm>
        </p:spPr>
        <p:txBody>
          <a:bodyPr>
            <a:normAutofit/>
          </a:bodyPr>
          <a:lstStyle/>
          <a:p>
            <a:pPr algn="ctr"/>
            <a:r>
              <a:rPr lang="en-US" b="1" dirty="0">
                <a:latin typeface="Times New Roman" panose="02020603050405020304" pitchFamily="18" charset="0"/>
                <a:cs typeface="Times New Roman" panose="02020603050405020304" pitchFamily="18" charset="0"/>
              </a:rPr>
              <a:t>Formats of Vital Records</a:t>
            </a:r>
            <a:br>
              <a:rPr lang="en-US" b="1"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General Section, page 14</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CE86B67-60FF-CE4B-B532-3BE789BE3D03}"/>
              </a:ext>
            </a:extLst>
          </p:cNvPr>
          <p:cNvSpPr>
            <a:spLocks noGrp="1"/>
          </p:cNvSpPr>
          <p:nvPr>
            <p:ph idx="1"/>
          </p:nvPr>
        </p:nvSpPr>
        <p:spPr>
          <a:xfrm>
            <a:off x="1370012" y="1295400"/>
            <a:ext cx="10131604" cy="5410200"/>
          </a:xfrm>
        </p:spPr>
        <p:txBody>
          <a:bodyPr/>
          <a:lstStyle/>
          <a:p>
            <a:pPr marL="0" marR="0" hangingPunct="0">
              <a:spcBef>
                <a:spcPts val="0"/>
              </a:spcBef>
              <a:spcAft>
                <a:spcPts val="0"/>
              </a:spcAft>
              <a:tabLst>
                <a:tab pos="457200" algn="l"/>
                <a:tab pos="4914900" algn="l"/>
                <a:tab pos="6115050" algn="l"/>
              </a:tabLst>
            </a:pPr>
            <a:r>
              <a:rPr lang="en-US" sz="1800" b="1"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Electronic records</a:t>
            </a: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The Database Application for Vital Events, known as DAVE, contains 3 modules:  </a:t>
            </a:r>
          </a:p>
          <a:p>
            <a:pPr marL="0" marR="0" indent="0" algn="ctr" hangingPunct="0">
              <a:spcBef>
                <a:spcPts val="0"/>
              </a:spcBef>
              <a:spcAft>
                <a:spcPts val="0"/>
              </a:spcAft>
              <a:buNone/>
              <a:tabLst>
                <a:tab pos="457200" algn="l"/>
                <a:tab pos="4914900" algn="l"/>
                <a:tab pos="6115050" algn="l"/>
              </a:tabLs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lgn="ctr" hangingPunct="0">
              <a:spcBef>
                <a:spcPts val="0"/>
              </a:spcBef>
              <a:spcAft>
                <a:spcPts val="0"/>
              </a:spcAft>
              <a:buFont typeface="Wingdings" panose="05000000000000000000" pitchFamily="2" charset="2"/>
              <a:buChar char=""/>
              <a:tabLst>
                <a:tab pos="457200" algn="l"/>
                <a:tab pos="4914900" algn="l"/>
                <a:tab pos="61150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Electronic Birth Registration System (EBRS)- Births from Sept of 1995 to Present</a:t>
            </a:r>
          </a:p>
          <a:p>
            <a:pPr marL="342900" marR="0" lvl="0" indent="-342900" algn="ctr" hangingPunct="0">
              <a:spcBef>
                <a:spcPts val="0"/>
              </a:spcBef>
              <a:spcAft>
                <a:spcPts val="0"/>
              </a:spcAft>
              <a:buFont typeface="Wingdings" panose="05000000000000000000" pitchFamily="2" charset="2"/>
              <a:buChar char=""/>
              <a:tabLst>
                <a:tab pos="457200" algn="l"/>
                <a:tab pos="4914900" algn="l"/>
                <a:tab pos="61150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Electronic Death Registration System (EDRS)- Deaths from Jan of 2011 to Present</a:t>
            </a:r>
          </a:p>
          <a:p>
            <a:pPr marL="342900" marR="0" lvl="0" indent="-342900" algn="ctr" hangingPunct="0">
              <a:spcBef>
                <a:spcPts val="0"/>
              </a:spcBef>
              <a:spcAft>
                <a:spcPts val="0"/>
              </a:spcAft>
              <a:buFont typeface="Wingdings" panose="05000000000000000000" pitchFamily="2" charset="2"/>
              <a:buChar char=""/>
              <a:tabLst>
                <a:tab pos="457200" algn="l"/>
                <a:tab pos="4914900" algn="l"/>
                <a:tab pos="61150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Electronic Marriage Registration System (EMRS)- Marriages from Jan of 2017 to Present</a:t>
            </a:r>
          </a:p>
          <a:p>
            <a:pPr marL="0" marR="0" indent="0" hangingPunct="0">
              <a:spcBef>
                <a:spcPts val="0"/>
              </a:spcBef>
              <a:spcAft>
                <a:spcPts val="0"/>
              </a:spcAft>
              <a:buNone/>
              <a:tabLst>
                <a:tab pos="457200" algn="l"/>
                <a:tab pos="4914900" algn="l"/>
                <a:tab pos="6115050" algn="l"/>
              </a:tabLs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hangingPunct="0">
              <a:spcBef>
                <a:spcPts val="0"/>
              </a:spcBef>
              <a:spcAft>
                <a:spcPts val="0"/>
              </a:spcAft>
              <a:tabLst>
                <a:tab pos="457200" algn="l"/>
                <a:tab pos="4914900" algn="l"/>
                <a:tab pos="6115050" algn="l"/>
              </a:tabLs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Any birth, death, or marriage record in the above timeframes must be issued directly from the system.   All corrections/amendments done to vital records will be done electronically within the system.  The most current version of the record must be issued.  </a:t>
            </a:r>
          </a:p>
          <a:p>
            <a:pPr marL="0" marR="0" indent="0" hangingPunct="0">
              <a:spcBef>
                <a:spcPts val="0"/>
              </a:spcBef>
              <a:spcAft>
                <a:spcPts val="0"/>
              </a:spcAft>
              <a:buNone/>
              <a:tabLst>
                <a:tab pos="457200" algn="l"/>
                <a:tab pos="4914900" algn="l"/>
                <a:tab pos="6115050" algn="l"/>
              </a:tabLs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hangingPunct="0">
              <a:spcBef>
                <a:spcPts val="0"/>
              </a:spcBef>
              <a:spcAft>
                <a:spcPts val="0"/>
              </a:spcAft>
              <a:tabLst>
                <a:tab pos="457200" algn="l"/>
                <a:tab pos="4914900" algn="l"/>
                <a:tab pos="6115050" algn="l"/>
              </a:tabLst>
            </a:pPr>
            <a:r>
              <a:rPr lang="en-US" sz="1800" b="1" i="1"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Paper Records</a:t>
            </a: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1892 to DAVE (see  above).  Vital records from 1956 to DAVE must be issued from the original paper record on file, when possible (unless municipalities have scanned the originals).    </a:t>
            </a:r>
            <a:r>
              <a:rPr lang="en-US" sz="1800" u="sng"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Please avoid issuing abstracts for vital records in this timeframe.  Please see pages 28 - 31 for more information on issuing vital records and typing an abstract of a vital record.</a:t>
            </a:r>
            <a:endPar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hangingPunct="0">
              <a:spcBef>
                <a:spcPts val="0"/>
              </a:spcBef>
              <a:spcAft>
                <a:spcPts val="0"/>
              </a:spcAft>
              <a:buNone/>
              <a:tabLst>
                <a:tab pos="457200" algn="l"/>
                <a:tab pos="4914900" algn="l"/>
                <a:tab pos="6115050" algn="l"/>
              </a:tabLst>
            </a:pPr>
            <a:r>
              <a:rPr lang="en-US" sz="1800" u="none" strike="noStrike"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hangingPunct="0">
              <a:spcBef>
                <a:spcPts val="0"/>
              </a:spcBef>
              <a:spcAft>
                <a:spcPts val="0"/>
              </a:spcAft>
              <a:tabLst>
                <a:tab pos="457200" algn="l"/>
                <a:tab pos="4914900" algn="l"/>
                <a:tab pos="6115050" algn="l"/>
              </a:tabLst>
            </a:pPr>
            <a:r>
              <a:rPr lang="en-US" sz="1800" b="1" i="1"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Records prior to 1892 are</a:t>
            </a: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located at the municipal level only.  Records must be issued as a non-certified copy or recorded on municipal letterhead.  Copies of records prior to 1892 must never be issued on safety paper.  See an example of how to issue a copy of a record occurring prior to 1892 from an old book on page 31.  </a:t>
            </a:r>
          </a:p>
          <a:p>
            <a:pPr marL="0" indent="0">
              <a:buNone/>
            </a:pPr>
            <a:endParaRPr lang="en-US" dirty="0"/>
          </a:p>
        </p:txBody>
      </p:sp>
    </p:spTree>
    <p:extLst>
      <p:ext uri="{BB962C8B-B14F-4D97-AF65-F5344CB8AC3E}">
        <p14:creationId xmlns:p14="http://schemas.microsoft.com/office/powerpoint/2010/main" val="352411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7B5A23F-7276-435D-91DA-09104D77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232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88825"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8227455"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9040336"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964F977-81A4-9104-3E90-57CFBCF71135}"/>
              </a:ext>
            </a:extLst>
          </p:cNvPr>
          <p:cNvSpPr>
            <a:spLocks noGrp="1"/>
          </p:cNvSpPr>
          <p:nvPr>
            <p:ph type="title"/>
          </p:nvPr>
        </p:nvSpPr>
        <p:spPr>
          <a:xfrm>
            <a:off x="541725" y="787400"/>
            <a:ext cx="7144005" cy="778933"/>
          </a:xfrm>
        </p:spPr>
        <p:txBody>
          <a:bodyPr anchor="ctr">
            <a:normAutofit fontScale="90000"/>
          </a:bodyPr>
          <a:lstStyle/>
          <a:p>
            <a:pPr>
              <a:lnSpc>
                <a:spcPct val="90000"/>
              </a:lnSpc>
            </a:pPr>
            <a:r>
              <a:rPr lang="en-US" sz="4000" dirty="0">
                <a:solidFill>
                  <a:srgbClr val="FEFFFF"/>
                </a:solidFill>
                <a:latin typeface="Times New Roman" panose="02020603050405020304" pitchFamily="18" charset="0"/>
                <a:cs typeface="Times New Roman" panose="02020603050405020304" pitchFamily="18" charset="0"/>
              </a:rPr>
              <a:t>Formats of Vital Records (continued)</a:t>
            </a:r>
            <a:br>
              <a:rPr lang="en-US" sz="4000" dirty="0">
                <a:solidFill>
                  <a:srgbClr val="FEFFFF"/>
                </a:solidFill>
                <a:latin typeface="Times New Roman" panose="02020603050405020304" pitchFamily="18" charset="0"/>
                <a:cs typeface="Times New Roman" panose="02020603050405020304" pitchFamily="18" charset="0"/>
              </a:rPr>
            </a:br>
            <a:r>
              <a:rPr lang="en-US" sz="1000" dirty="0">
                <a:solidFill>
                  <a:srgbClr val="FEFFFF"/>
                </a:solidFill>
                <a:latin typeface="Times New Roman" panose="02020603050405020304" pitchFamily="18" charset="0"/>
                <a:cs typeface="Times New Roman" panose="02020603050405020304" pitchFamily="18" charset="0"/>
              </a:rPr>
              <a:t>General Section, page 14</a:t>
            </a:r>
            <a:br>
              <a:rPr lang="en-US" sz="2500" dirty="0">
                <a:solidFill>
                  <a:srgbClr val="FEFFFF"/>
                </a:solidFill>
                <a:latin typeface="Times New Roman" panose="02020603050405020304" pitchFamily="18" charset="0"/>
                <a:cs typeface="Times New Roman" panose="02020603050405020304" pitchFamily="18" charset="0"/>
              </a:rPr>
            </a:br>
            <a:endParaRPr lang="en-US" sz="2500" dirty="0">
              <a:solidFill>
                <a:srgbClr val="FEFF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AED2F8C-8BF9-BAE7-214C-4BEB49D4E302}"/>
              </a:ext>
            </a:extLst>
          </p:cNvPr>
          <p:cNvSpPr>
            <a:spLocks noGrp="1"/>
          </p:cNvSpPr>
          <p:nvPr>
            <p:ph idx="1"/>
          </p:nvPr>
        </p:nvSpPr>
        <p:spPr>
          <a:xfrm>
            <a:off x="541724" y="2032000"/>
            <a:ext cx="7144006" cy="3879222"/>
          </a:xfrm>
        </p:spPr>
        <p:txBody>
          <a:bodyPr>
            <a:normAutofit/>
          </a:bodyPr>
          <a:lstStyle/>
          <a:p>
            <a:pPr marL="0" indent="0" algn="just">
              <a:lnSpc>
                <a:spcPct val="90000"/>
              </a:lnSpc>
              <a:buNone/>
            </a:pPr>
            <a:r>
              <a:rPr lang="en-US" sz="2000" dirty="0">
                <a:solidFill>
                  <a:srgbClr val="FEFFFF"/>
                </a:solidFill>
                <a:latin typeface="Times New Roman" panose="02020603050405020304" pitchFamily="18" charset="0"/>
                <a:cs typeface="Times New Roman" panose="02020603050405020304" pitchFamily="18" charset="0"/>
              </a:rPr>
              <a:t>Who can issue a birth, death, fetal death, or marriage record?</a:t>
            </a:r>
          </a:p>
          <a:p>
            <a:pPr marL="0" indent="0" algn="just">
              <a:lnSpc>
                <a:spcPct val="90000"/>
              </a:lnSpc>
              <a:buNone/>
            </a:pPr>
            <a:endParaRPr lang="en-US" sz="2000" dirty="0">
              <a:solidFill>
                <a:srgbClr val="FEFFFF"/>
              </a:solidFill>
              <a:latin typeface="Times New Roman" panose="02020603050405020304" pitchFamily="18" charset="0"/>
              <a:cs typeface="Times New Roman" panose="02020603050405020304" pitchFamily="18" charset="0"/>
            </a:endParaRPr>
          </a:p>
          <a:p>
            <a:pPr marL="342900" marR="0" lvl="0" indent="-342900" algn="just" hangingPunct="0">
              <a:lnSpc>
                <a:spcPct val="90000"/>
              </a:lnSpc>
              <a:spcBef>
                <a:spcPts val="0"/>
              </a:spcBef>
              <a:spcAft>
                <a:spcPts val="0"/>
              </a:spcAft>
              <a:buFont typeface="Wingdings" panose="05000000000000000000" pitchFamily="2" charset="2"/>
              <a:buChar char=""/>
            </a:pPr>
            <a:r>
              <a:rPr lang="en-US" sz="2000" dirty="0">
                <a:solidFill>
                  <a:srgbClr val="FEFFFF"/>
                </a:solidFill>
                <a:latin typeface="Times New Roman" panose="02020603050405020304" pitchFamily="18" charset="0"/>
                <a:ea typeface="Times New Roman" panose="02020603050405020304" pitchFamily="18" charset="0"/>
                <a:cs typeface="Times New Roman" panose="02020603050405020304" pitchFamily="18" charset="0"/>
              </a:rPr>
              <a:t>Births should be filed in the municipality where the birth occurred and the mother’s residence at the time of birth.  </a:t>
            </a:r>
          </a:p>
          <a:p>
            <a:pPr marL="342900" marR="0" lvl="0" indent="-342900" algn="just" hangingPunct="0">
              <a:lnSpc>
                <a:spcPct val="90000"/>
              </a:lnSpc>
              <a:spcBef>
                <a:spcPts val="0"/>
              </a:spcBef>
              <a:spcAft>
                <a:spcPts val="0"/>
              </a:spcAft>
              <a:buFont typeface="Wingdings" panose="05000000000000000000" pitchFamily="2" charset="2"/>
              <a:buChar char=""/>
            </a:pPr>
            <a:r>
              <a:rPr lang="en-US" sz="2000" dirty="0">
                <a:solidFill>
                  <a:srgbClr val="FEFFFF"/>
                </a:solidFill>
                <a:latin typeface="Times New Roman" panose="02020603050405020304" pitchFamily="18" charset="0"/>
                <a:ea typeface="Times New Roman" panose="02020603050405020304" pitchFamily="18" charset="0"/>
                <a:cs typeface="Times New Roman" panose="02020603050405020304" pitchFamily="18" charset="0"/>
              </a:rPr>
              <a:t>Deaths should be filed in the municipality where the death occurred and the decedents'   residence at the time of death.  </a:t>
            </a:r>
          </a:p>
          <a:p>
            <a:pPr marL="342900" marR="0" lvl="0" indent="-342900" algn="just" hangingPunct="0">
              <a:lnSpc>
                <a:spcPct val="90000"/>
              </a:lnSpc>
              <a:spcBef>
                <a:spcPts val="0"/>
              </a:spcBef>
              <a:spcAft>
                <a:spcPts val="0"/>
              </a:spcAft>
              <a:buFont typeface="Wingdings" panose="05000000000000000000" pitchFamily="2" charset="2"/>
              <a:buChar char=""/>
            </a:pPr>
            <a:r>
              <a:rPr lang="en-US" sz="2000" dirty="0">
                <a:solidFill>
                  <a:srgbClr val="FEFFFF"/>
                </a:solidFill>
                <a:latin typeface="Times New Roman" panose="02020603050405020304" pitchFamily="18" charset="0"/>
                <a:ea typeface="Times New Roman" panose="02020603050405020304" pitchFamily="18" charset="0"/>
                <a:cs typeface="Times New Roman" panose="02020603050405020304" pitchFamily="18" charset="0"/>
              </a:rPr>
              <a:t>Marriages should be filed in the place of marriage  (there is a gap for some marriages) and one or both parties' residence(s) at the time of marriage.  </a:t>
            </a:r>
          </a:p>
          <a:p>
            <a:pPr marL="0" marR="0" indent="0" algn="just" hangingPunct="0">
              <a:lnSpc>
                <a:spcPct val="90000"/>
              </a:lnSpc>
              <a:spcBef>
                <a:spcPts val="0"/>
              </a:spcBef>
              <a:spcAft>
                <a:spcPts val="0"/>
              </a:spcAft>
              <a:buNone/>
            </a:pPr>
            <a:r>
              <a:rPr lang="en-US" sz="2000" dirty="0">
                <a:solidFill>
                  <a:srgbClr val="FEFFFF"/>
                </a:solidFill>
                <a:latin typeface="Times New Roman" panose="02020603050405020304" pitchFamily="18" charset="0"/>
                <a:ea typeface="Times New Roman" panose="02020603050405020304" pitchFamily="18" charset="0"/>
                <a:cs typeface="Times New Roman" panose="02020603050405020304" pitchFamily="18" charset="0"/>
              </a:rPr>
              <a:t> </a:t>
            </a:r>
          </a:p>
          <a:p>
            <a:pPr marL="0" marR="0" indent="0" algn="just" hangingPunct="0">
              <a:lnSpc>
                <a:spcPct val="90000"/>
              </a:lnSpc>
              <a:spcBef>
                <a:spcPts val="0"/>
              </a:spcBef>
              <a:spcAft>
                <a:spcPts val="0"/>
              </a:spcAft>
              <a:buNone/>
              <a:tabLst>
                <a:tab pos="228600" algn="l"/>
                <a:tab pos="457200" algn="l"/>
                <a:tab pos="571500" algn="l"/>
                <a:tab pos="685800" algn="l"/>
                <a:tab pos="857250" algn="l"/>
              </a:tabLst>
            </a:pPr>
            <a:r>
              <a:rPr lang="en-US" sz="2000" dirty="0">
                <a:solidFill>
                  <a:srgbClr val="FEFFFF"/>
                </a:solidFill>
                <a:latin typeface="Times New Roman" panose="02020603050405020304" pitchFamily="18" charset="0"/>
                <a:ea typeface="Times New Roman" panose="02020603050405020304" pitchFamily="18" charset="0"/>
                <a:cs typeface="Times New Roman" panose="02020603050405020304" pitchFamily="18" charset="0"/>
              </a:rPr>
              <a:t>The only exception to filing a record occurring outside of the State of Maine is when foreign-born children are adopted through a Maine court.  </a:t>
            </a:r>
          </a:p>
          <a:p>
            <a:pPr marL="0" marR="0" indent="0" hangingPunct="0">
              <a:lnSpc>
                <a:spcPct val="90000"/>
              </a:lnSpc>
              <a:spcBef>
                <a:spcPts val="0"/>
              </a:spcBef>
              <a:spcAft>
                <a:spcPts val="0"/>
              </a:spcAft>
              <a:buNone/>
              <a:tabLst>
                <a:tab pos="228600" algn="l"/>
                <a:tab pos="457200" algn="l"/>
                <a:tab pos="571500" algn="l"/>
                <a:tab pos="685800" algn="l"/>
                <a:tab pos="857250" algn="l"/>
              </a:tabLst>
            </a:pPr>
            <a:endParaRPr lang="en-US" sz="2000" dirty="0">
              <a:solidFill>
                <a:srgbClr val="FEFFFF"/>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hangingPunct="0">
              <a:lnSpc>
                <a:spcPct val="90000"/>
              </a:lnSpc>
              <a:spcBef>
                <a:spcPts val="0"/>
              </a:spcBef>
              <a:spcAft>
                <a:spcPts val="0"/>
              </a:spcAft>
              <a:buNone/>
              <a:tabLst>
                <a:tab pos="228600" algn="l"/>
                <a:tab pos="457200" algn="l"/>
                <a:tab pos="571500" algn="l"/>
                <a:tab pos="685800" algn="l"/>
                <a:tab pos="857250" algn="l"/>
              </a:tabLst>
            </a:pPr>
            <a:endParaRPr lang="en-US" sz="1400" dirty="0">
              <a:solidFill>
                <a:srgbClr val="FEFFFF"/>
              </a:solidFill>
              <a:latin typeface="Times New Roman" panose="02020603050405020304" pitchFamily="18" charset="0"/>
              <a:cs typeface="Times New Roman" panose="02020603050405020304" pitchFamily="18" charset="0"/>
            </a:endParaRPr>
          </a:p>
        </p:txBody>
      </p:sp>
      <p:pic>
        <p:nvPicPr>
          <p:cNvPr id="5" name="Picture 4" descr="A picture containing text, silhouette&#10;&#10;Description automatically generated">
            <a:extLst>
              <a:ext uri="{FF2B5EF4-FFF2-40B4-BE49-F238E27FC236}">
                <a16:creationId xmlns:a16="http://schemas.microsoft.com/office/drawing/2014/main" id="{2D313BFB-718B-4983-EE12-B310FAB78AF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56612" y="787400"/>
            <a:ext cx="3505200" cy="5107096"/>
          </a:xfrm>
          <a:prstGeom prst="rect">
            <a:avLst/>
          </a:prstGeom>
        </p:spPr>
      </p:pic>
    </p:spTree>
    <p:extLst>
      <p:ext uri="{BB962C8B-B14F-4D97-AF65-F5344CB8AC3E}">
        <p14:creationId xmlns:p14="http://schemas.microsoft.com/office/powerpoint/2010/main" val="20174300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30C4D-0E4E-A536-DE0C-D70D70C10750}"/>
              </a:ext>
            </a:extLst>
          </p:cNvPr>
          <p:cNvSpPr>
            <a:spLocks noGrp="1"/>
          </p:cNvSpPr>
          <p:nvPr>
            <p:ph type="title"/>
          </p:nvPr>
        </p:nvSpPr>
        <p:spPr>
          <a:xfrm>
            <a:off x="1827212" y="152400"/>
            <a:ext cx="9674404" cy="685800"/>
          </a:xfrm>
        </p:spPr>
        <p:txBody>
          <a:bodyPr/>
          <a:lstStyle/>
          <a:p>
            <a:pPr algn="ctr"/>
            <a:r>
              <a:rPr lang="en-US" dirty="0">
                <a:solidFill>
                  <a:schemeClr val="accent1"/>
                </a:solidFill>
                <a:latin typeface="Times New Roman" panose="02020603050405020304" pitchFamily="18" charset="0"/>
                <a:cs typeface="Times New Roman" panose="02020603050405020304" pitchFamily="18" charset="0"/>
              </a:rPr>
              <a:t>Transmitting and Distribution of Paper Records</a:t>
            </a:r>
          </a:p>
        </p:txBody>
      </p:sp>
      <p:graphicFrame>
        <p:nvGraphicFramePr>
          <p:cNvPr id="4" name="Content Placeholder 3">
            <a:extLst>
              <a:ext uri="{FF2B5EF4-FFF2-40B4-BE49-F238E27FC236}">
                <a16:creationId xmlns:a16="http://schemas.microsoft.com/office/drawing/2014/main" id="{B4CBB7A0-B9FC-8E17-C807-D82E4C2BA76B}"/>
              </a:ext>
            </a:extLst>
          </p:cNvPr>
          <p:cNvGraphicFramePr>
            <a:graphicFrameLocks noGrp="1"/>
          </p:cNvGraphicFramePr>
          <p:nvPr>
            <p:ph idx="1"/>
            <p:extLst>
              <p:ext uri="{D42A27DB-BD31-4B8C-83A1-F6EECF244321}">
                <p14:modId xmlns:p14="http://schemas.microsoft.com/office/powerpoint/2010/main" val="2338979263"/>
              </p:ext>
            </p:extLst>
          </p:nvPr>
        </p:nvGraphicFramePr>
        <p:xfrm>
          <a:off x="3572160" y="762000"/>
          <a:ext cx="5498530" cy="5943594"/>
        </p:xfrm>
        <a:graphic>
          <a:graphicData uri="http://schemas.openxmlformats.org/drawingml/2006/table">
            <a:tbl>
              <a:tblPr firstRow="1" firstCol="1" bandRow="1"/>
              <a:tblGrid>
                <a:gridCol w="188577">
                  <a:extLst>
                    <a:ext uri="{9D8B030D-6E8A-4147-A177-3AD203B41FA5}">
                      <a16:colId xmlns:a16="http://schemas.microsoft.com/office/drawing/2014/main" val="1765779830"/>
                    </a:ext>
                  </a:extLst>
                </a:gridCol>
                <a:gridCol w="188577">
                  <a:extLst>
                    <a:ext uri="{9D8B030D-6E8A-4147-A177-3AD203B41FA5}">
                      <a16:colId xmlns:a16="http://schemas.microsoft.com/office/drawing/2014/main" val="237868715"/>
                    </a:ext>
                  </a:extLst>
                </a:gridCol>
                <a:gridCol w="188035">
                  <a:extLst>
                    <a:ext uri="{9D8B030D-6E8A-4147-A177-3AD203B41FA5}">
                      <a16:colId xmlns:a16="http://schemas.microsoft.com/office/drawing/2014/main" val="4290346811"/>
                    </a:ext>
                  </a:extLst>
                </a:gridCol>
                <a:gridCol w="188035">
                  <a:extLst>
                    <a:ext uri="{9D8B030D-6E8A-4147-A177-3AD203B41FA5}">
                      <a16:colId xmlns:a16="http://schemas.microsoft.com/office/drawing/2014/main" val="126695890"/>
                    </a:ext>
                  </a:extLst>
                </a:gridCol>
                <a:gridCol w="188035">
                  <a:extLst>
                    <a:ext uri="{9D8B030D-6E8A-4147-A177-3AD203B41FA5}">
                      <a16:colId xmlns:a16="http://schemas.microsoft.com/office/drawing/2014/main" val="3550707893"/>
                    </a:ext>
                  </a:extLst>
                </a:gridCol>
                <a:gridCol w="188035">
                  <a:extLst>
                    <a:ext uri="{9D8B030D-6E8A-4147-A177-3AD203B41FA5}">
                      <a16:colId xmlns:a16="http://schemas.microsoft.com/office/drawing/2014/main" val="2875721264"/>
                    </a:ext>
                  </a:extLst>
                </a:gridCol>
                <a:gridCol w="187493">
                  <a:extLst>
                    <a:ext uri="{9D8B030D-6E8A-4147-A177-3AD203B41FA5}">
                      <a16:colId xmlns:a16="http://schemas.microsoft.com/office/drawing/2014/main" val="3670562567"/>
                    </a:ext>
                  </a:extLst>
                </a:gridCol>
                <a:gridCol w="187493">
                  <a:extLst>
                    <a:ext uri="{9D8B030D-6E8A-4147-A177-3AD203B41FA5}">
                      <a16:colId xmlns:a16="http://schemas.microsoft.com/office/drawing/2014/main" val="3455798068"/>
                    </a:ext>
                  </a:extLst>
                </a:gridCol>
                <a:gridCol w="187493">
                  <a:extLst>
                    <a:ext uri="{9D8B030D-6E8A-4147-A177-3AD203B41FA5}">
                      <a16:colId xmlns:a16="http://schemas.microsoft.com/office/drawing/2014/main" val="216910925"/>
                    </a:ext>
                  </a:extLst>
                </a:gridCol>
                <a:gridCol w="187493">
                  <a:extLst>
                    <a:ext uri="{9D8B030D-6E8A-4147-A177-3AD203B41FA5}">
                      <a16:colId xmlns:a16="http://schemas.microsoft.com/office/drawing/2014/main" val="3753831766"/>
                    </a:ext>
                  </a:extLst>
                </a:gridCol>
                <a:gridCol w="187493">
                  <a:extLst>
                    <a:ext uri="{9D8B030D-6E8A-4147-A177-3AD203B41FA5}">
                      <a16:colId xmlns:a16="http://schemas.microsoft.com/office/drawing/2014/main" val="3908521927"/>
                    </a:ext>
                  </a:extLst>
                </a:gridCol>
                <a:gridCol w="496368">
                  <a:extLst>
                    <a:ext uri="{9D8B030D-6E8A-4147-A177-3AD203B41FA5}">
                      <a16:colId xmlns:a16="http://schemas.microsoft.com/office/drawing/2014/main" val="2747027011"/>
                    </a:ext>
                  </a:extLst>
                </a:gridCol>
                <a:gridCol w="496368">
                  <a:extLst>
                    <a:ext uri="{9D8B030D-6E8A-4147-A177-3AD203B41FA5}">
                      <a16:colId xmlns:a16="http://schemas.microsoft.com/office/drawing/2014/main" val="1293217127"/>
                    </a:ext>
                  </a:extLst>
                </a:gridCol>
                <a:gridCol w="187493">
                  <a:extLst>
                    <a:ext uri="{9D8B030D-6E8A-4147-A177-3AD203B41FA5}">
                      <a16:colId xmlns:a16="http://schemas.microsoft.com/office/drawing/2014/main" val="406976531"/>
                    </a:ext>
                  </a:extLst>
                </a:gridCol>
                <a:gridCol w="187493">
                  <a:extLst>
                    <a:ext uri="{9D8B030D-6E8A-4147-A177-3AD203B41FA5}">
                      <a16:colId xmlns:a16="http://schemas.microsoft.com/office/drawing/2014/main" val="3768709070"/>
                    </a:ext>
                  </a:extLst>
                </a:gridCol>
                <a:gridCol w="187493">
                  <a:extLst>
                    <a:ext uri="{9D8B030D-6E8A-4147-A177-3AD203B41FA5}">
                      <a16:colId xmlns:a16="http://schemas.microsoft.com/office/drawing/2014/main" val="27155069"/>
                    </a:ext>
                  </a:extLst>
                </a:gridCol>
                <a:gridCol w="187493">
                  <a:extLst>
                    <a:ext uri="{9D8B030D-6E8A-4147-A177-3AD203B41FA5}">
                      <a16:colId xmlns:a16="http://schemas.microsoft.com/office/drawing/2014/main" val="1411445548"/>
                    </a:ext>
                  </a:extLst>
                </a:gridCol>
                <a:gridCol w="187493">
                  <a:extLst>
                    <a:ext uri="{9D8B030D-6E8A-4147-A177-3AD203B41FA5}">
                      <a16:colId xmlns:a16="http://schemas.microsoft.com/office/drawing/2014/main" val="4095225825"/>
                    </a:ext>
                  </a:extLst>
                </a:gridCol>
                <a:gridCol w="187493">
                  <a:extLst>
                    <a:ext uri="{9D8B030D-6E8A-4147-A177-3AD203B41FA5}">
                      <a16:colId xmlns:a16="http://schemas.microsoft.com/office/drawing/2014/main" val="3721866767"/>
                    </a:ext>
                  </a:extLst>
                </a:gridCol>
                <a:gridCol w="187493">
                  <a:extLst>
                    <a:ext uri="{9D8B030D-6E8A-4147-A177-3AD203B41FA5}">
                      <a16:colId xmlns:a16="http://schemas.microsoft.com/office/drawing/2014/main" val="1326140463"/>
                    </a:ext>
                  </a:extLst>
                </a:gridCol>
                <a:gridCol w="187493">
                  <a:extLst>
                    <a:ext uri="{9D8B030D-6E8A-4147-A177-3AD203B41FA5}">
                      <a16:colId xmlns:a16="http://schemas.microsoft.com/office/drawing/2014/main" val="1776796173"/>
                    </a:ext>
                  </a:extLst>
                </a:gridCol>
                <a:gridCol w="187493">
                  <a:extLst>
                    <a:ext uri="{9D8B030D-6E8A-4147-A177-3AD203B41FA5}">
                      <a16:colId xmlns:a16="http://schemas.microsoft.com/office/drawing/2014/main" val="1481989321"/>
                    </a:ext>
                  </a:extLst>
                </a:gridCol>
                <a:gridCol w="187493">
                  <a:extLst>
                    <a:ext uri="{9D8B030D-6E8A-4147-A177-3AD203B41FA5}">
                      <a16:colId xmlns:a16="http://schemas.microsoft.com/office/drawing/2014/main" val="3319050629"/>
                    </a:ext>
                  </a:extLst>
                </a:gridCol>
                <a:gridCol w="188035">
                  <a:extLst>
                    <a:ext uri="{9D8B030D-6E8A-4147-A177-3AD203B41FA5}">
                      <a16:colId xmlns:a16="http://schemas.microsoft.com/office/drawing/2014/main" val="4122700125"/>
                    </a:ext>
                  </a:extLst>
                </a:gridCol>
                <a:gridCol w="188035">
                  <a:extLst>
                    <a:ext uri="{9D8B030D-6E8A-4147-A177-3AD203B41FA5}">
                      <a16:colId xmlns:a16="http://schemas.microsoft.com/office/drawing/2014/main" val="2536289633"/>
                    </a:ext>
                  </a:extLst>
                </a:gridCol>
                <a:gridCol w="188035">
                  <a:extLst>
                    <a:ext uri="{9D8B030D-6E8A-4147-A177-3AD203B41FA5}">
                      <a16:colId xmlns:a16="http://schemas.microsoft.com/office/drawing/2014/main" val="1064578033"/>
                    </a:ext>
                  </a:extLst>
                </a:gridCol>
              </a:tblGrid>
              <a:tr h="114300">
                <a:tc rowSpan="6" gridSpan="9">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REGISTRAR AT PLACE OF BIRTH</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hMerge="1">
                  <a:txBody>
                    <a:bodyPr/>
                    <a:lstStyle/>
                    <a:p>
                      <a:endParaRPr lang="en-US"/>
                    </a:p>
                  </a:txBody>
                  <a:tcPr/>
                </a:tc>
                <a:tc rowSpan="6" hMerge="1">
                  <a:txBody>
                    <a:bodyPr/>
                    <a:lstStyle/>
                    <a:p>
                      <a:endParaRPr lang="en-US"/>
                    </a:p>
                  </a:txBody>
                  <a:tcPr/>
                </a:tc>
                <a:tc rowSpan="6" hMerge="1">
                  <a:txBody>
                    <a:bodyPr/>
                    <a:lstStyle/>
                    <a:p>
                      <a:endParaRPr lang="en-US"/>
                    </a:p>
                  </a:txBody>
                  <a:tcPr/>
                </a:tc>
                <a:tc rowSpan="6" hMerge="1">
                  <a:txBody>
                    <a:bodyPr/>
                    <a:lstStyle/>
                    <a:p>
                      <a:endParaRPr lang="en-US"/>
                    </a:p>
                  </a:txBody>
                  <a:tcPr/>
                </a:tc>
                <a:tc rowSpan="6" hMerge="1">
                  <a:txBody>
                    <a:bodyPr/>
                    <a:lstStyle/>
                    <a:p>
                      <a:endParaRPr lang="en-US"/>
                    </a:p>
                  </a:txBody>
                  <a:tcPr/>
                </a:tc>
                <a:tc rowSpan="6" hMerge="1">
                  <a:txBody>
                    <a:bodyPr/>
                    <a:lstStyle/>
                    <a:p>
                      <a:endParaRPr lang="en-US"/>
                    </a:p>
                  </a:txBody>
                  <a:tcPr/>
                </a:tc>
                <a:tc rowSpan="6" hMerge="1">
                  <a:txBody>
                    <a:bodyPr/>
                    <a:lstStyle/>
                    <a:p>
                      <a:endParaRPr lang="en-US"/>
                    </a:p>
                  </a:txBody>
                  <a:tcPr/>
                </a:tc>
                <a:tc rowSpan="6" h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rowSpan="6" gridSpan="8">
                  <a:txBody>
                    <a:bodyPr/>
                    <a:lstStyle/>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State of Maine</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Department of Health and Human Services</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CERTIFICATE OF LIVE BIRTH</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ORIGINAL - STATE</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hMerge="1">
                  <a:txBody>
                    <a:bodyPr/>
                    <a:lstStyle/>
                    <a:p>
                      <a:endParaRPr lang="en-US"/>
                    </a:p>
                  </a:txBody>
                  <a:tcPr/>
                </a:tc>
                <a:tc rowSpan="6" hMerge="1">
                  <a:txBody>
                    <a:bodyPr/>
                    <a:lstStyle/>
                    <a:p>
                      <a:endParaRPr lang="en-US"/>
                    </a:p>
                  </a:txBody>
                  <a:tcPr/>
                </a:tc>
                <a:tc rowSpan="6" hMerge="1">
                  <a:txBody>
                    <a:bodyPr/>
                    <a:lstStyle/>
                    <a:p>
                      <a:endParaRPr lang="en-US"/>
                    </a:p>
                  </a:txBody>
                  <a:tcPr/>
                </a:tc>
                <a:tc rowSpan="6" hMerge="1">
                  <a:txBody>
                    <a:bodyPr/>
                    <a:lstStyle/>
                    <a:p>
                      <a:endParaRPr lang="en-US"/>
                    </a:p>
                  </a:txBody>
                  <a:tcPr/>
                </a:tc>
                <a:tc rowSpan="6" hMerge="1">
                  <a:txBody>
                    <a:bodyPr/>
                    <a:lstStyle/>
                    <a:p>
                      <a:endParaRPr lang="en-US"/>
                    </a:p>
                  </a:txBody>
                  <a:tcPr/>
                </a:tc>
                <a:tc rowSpan="6" hMerge="1">
                  <a:txBody>
                    <a:bodyPr/>
                    <a:lstStyle/>
                    <a:p>
                      <a:endParaRPr lang="en-US"/>
                    </a:p>
                  </a:txBody>
                  <a:tcPr/>
                </a:tc>
                <a:tc rowSpan="6" h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extLst>
                  <a:ext uri="{0D108BD9-81ED-4DB2-BD59-A6C34878D82A}">
                    <a16:rowId xmlns:a16="http://schemas.microsoft.com/office/drawing/2014/main" val="3473369538"/>
                  </a:ext>
                </a:extLst>
              </a:tr>
              <a:tr h="114300">
                <a:tc gridSpan="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gridSpan="8"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extLst>
                  <a:ext uri="{0D108BD9-81ED-4DB2-BD59-A6C34878D82A}">
                    <a16:rowId xmlns:a16="http://schemas.microsoft.com/office/drawing/2014/main" val="808867047"/>
                  </a:ext>
                </a:extLst>
              </a:tr>
              <a:tr h="114300">
                <a:tc gridSpan="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gridSpan="8"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0221036"/>
                  </a:ext>
                </a:extLst>
              </a:tr>
              <a:tr h="114300">
                <a:tc gridSpan="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gridSpan="8"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84771577"/>
                  </a:ext>
                </a:extLst>
              </a:tr>
              <a:tr h="114300">
                <a:tc gridSpan="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gridSpan="8"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46723945"/>
                  </a:ext>
                </a:extLst>
              </a:tr>
              <a:tr h="685799">
                <a:tc gridSpan="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gridSpan="8"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1478181"/>
                  </a:ext>
                </a:extLst>
              </a:tr>
              <a:tr h="342900">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3" gridSpan="9">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REGISTRAR AT PLACE OF RESIDENCE</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8">
                  <a:txBody>
                    <a:bodyPr/>
                    <a:lstStyle/>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REGISTRAR AT PLACE OF BIRTH</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23696167"/>
                  </a:ext>
                </a:extLst>
              </a:tr>
              <a:tr h="342900">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gridSpan="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8">
                  <a:txBody>
                    <a:bodyPr/>
                    <a:lstStyle/>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REGISTRAR AT PLACE OF RESIDENCE</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03813337"/>
                  </a:ext>
                </a:extLst>
              </a:tr>
              <a:tr h="228599">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gridSpan="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8">
                  <a:txBody>
                    <a:bodyPr/>
                    <a:lstStyle/>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NOT A LEGAL COPY</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44026816"/>
                  </a:ext>
                </a:extLst>
              </a:tr>
              <a:tr h="228599">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gridSpan="3">
                  <a:txBody>
                    <a:bodyPr/>
                    <a:lstStyle/>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MEDICAL SECTION</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===&gt;</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5589982"/>
                  </a:ext>
                </a:extLst>
              </a:tr>
              <a:tr h="114300">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extLst>
                  <a:ext uri="{0D108BD9-81ED-4DB2-BD59-A6C34878D82A}">
                    <a16:rowId xmlns:a16="http://schemas.microsoft.com/office/drawing/2014/main" val="684110038"/>
                  </a:ext>
                </a:extLst>
              </a:tr>
              <a:tr h="114300">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extLst>
                  <a:ext uri="{0D108BD9-81ED-4DB2-BD59-A6C34878D82A}">
                    <a16:rowId xmlns:a16="http://schemas.microsoft.com/office/drawing/2014/main" val="635163476"/>
                  </a:ext>
                </a:extLst>
              </a:tr>
              <a:tr h="114300">
                <a:tc gridSpan="26">
                  <a:txBody>
                    <a:bodyPr/>
                    <a:lstStyle/>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DEATHS</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88648903"/>
                  </a:ext>
                </a:extLst>
              </a:tr>
              <a:tr h="114300">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gridSpan="8">
                  <a:txBody>
                    <a:bodyPr/>
                    <a:lstStyle/>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COPY: PLACE PERMIT ISSUED</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extLst>
                  <a:ext uri="{0D108BD9-81ED-4DB2-BD59-A6C34878D82A}">
                    <a16:rowId xmlns:a16="http://schemas.microsoft.com/office/drawing/2014/main" val="3934646744"/>
                  </a:ext>
                </a:extLst>
              </a:tr>
              <a:tr h="114300">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7">
                  <a:txBody>
                    <a:bodyPr/>
                    <a:lstStyle/>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COPY: PLACE OF RESIDENCE</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extLst>
                  <a:ext uri="{0D108BD9-81ED-4DB2-BD59-A6C34878D82A}">
                    <a16:rowId xmlns:a16="http://schemas.microsoft.com/office/drawing/2014/main" val="757644436"/>
                  </a:ext>
                </a:extLst>
              </a:tr>
              <a:tr h="114300">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7">
                  <a:txBody>
                    <a:bodyPr/>
                    <a:lstStyle/>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COPY: PLACE OF DEATH</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extLst>
                  <a:ext uri="{0D108BD9-81ED-4DB2-BD59-A6C34878D82A}">
                    <a16:rowId xmlns:a16="http://schemas.microsoft.com/office/drawing/2014/main" val="2935609036"/>
                  </a:ext>
                </a:extLst>
              </a:tr>
              <a:tr h="114300">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rowSpan="6" gridSpan="8">
                  <a:txBody>
                    <a:bodyPr/>
                    <a:lstStyle/>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ORIGINAL: STATE</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State of Maine</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Department of Health and Human Services</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CERTIFICATE OF DEATH</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hMerge="1">
                  <a:txBody>
                    <a:bodyPr/>
                    <a:lstStyle/>
                    <a:p>
                      <a:endParaRPr lang="en-US"/>
                    </a:p>
                  </a:txBody>
                  <a:tcPr/>
                </a:tc>
                <a:tc rowSpan="6" hMerge="1">
                  <a:txBody>
                    <a:bodyPr/>
                    <a:lstStyle/>
                    <a:p>
                      <a:endParaRPr lang="en-US"/>
                    </a:p>
                  </a:txBody>
                  <a:tcPr/>
                </a:tc>
                <a:tc rowSpan="6" hMerge="1">
                  <a:txBody>
                    <a:bodyPr/>
                    <a:lstStyle/>
                    <a:p>
                      <a:endParaRPr lang="en-US"/>
                    </a:p>
                  </a:txBody>
                  <a:tcPr/>
                </a:tc>
                <a:tc rowSpan="6" hMerge="1">
                  <a:txBody>
                    <a:bodyPr/>
                    <a:lstStyle/>
                    <a:p>
                      <a:endParaRPr lang="en-US"/>
                    </a:p>
                  </a:txBody>
                  <a:tcPr/>
                </a:tc>
                <a:tc rowSpan="6" hMerge="1">
                  <a:txBody>
                    <a:bodyPr/>
                    <a:lstStyle/>
                    <a:p>
                      <a:endParaRPr lang="en-US"/>
                    </a:p>
                  </a:txBody>
                  <a:tcPr/>
                </a:tc>
                <a:tc rowSpan="6" hMerge="1">
                  <a:txBody>
                    <a:bodyPr/>
                    <a:lstStyle/>
                    <a:p>
                      <a:endParaRPr lang="en-US"/>
                    </a:p>
                  </a:txBody>
                  <a:tcPr/>
                </a:tc>
                <a:tc rowSpan="6" h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extLst>
                  <a:ext uri="{0D108BD9-81ED-4DB2-BD59-A6C34878D82A}">
                    <a16:rowId xmlns:a16="http://schemas.microsoft.com/office/drawing/2014/main" val="1482808017"/>
                  </a:ext>
                </a:extLst>
              </a:tr>
              <a:tr h="114300">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gridSpan="8"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extLst>
                  <a:ext uri="{0D108BD9-81ED-4DB2-BD59-A6C34878D82A}">
                    <a16:rowId xmlns:a16="http://schemas.microsoft.com/office/drawing/2014/main" val="221717653"/>
                  </a:ext>
                </a:extLst>
              </a:tr>
              <a:tr h="114300">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gridSpan="8"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extLst>
                  <a:ext uri="{0D108BD9-81ED-4DB2-BD59-A6C34878D82A}">
                    <a16:rowId xmlns:a16="http://schemas.microsoft.com/office/drawing/2014/main" val="3282794948"/>
                  </a:ext>
                </a:extLst>
              </a:tr>
              <a:tr h="114300">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gridSpan="8"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extLst>
                  <a:ext uri="{0D108BD9-81ED-4DB2-BD59-A6C34878D82A}">
                    <a16:rowId xmlns:a16="http://schemas.microsoft.com/office/drawing/2014/main" val="3932893700"/>
                  </a:ext>
                </a:extLst>
              </a:tr>
              <a:tr h="114300">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8"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extLst>
                  <a:ext uri="{0D108BD9-81ED-4DB2-BD59-A6C34878D82A}">
                    <a16:rowId xmlns:a16="http://schemas.microsoft.com/office/drawing/2014/main" val="2981275633"/>
                  </a:ext>
                </a:extLst>
              </a:tr>
              <a:tr h="228599">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8"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extLst>
                  <a:ext uri="{0D108BD9-81ED-4DB2-BD59-A6C34878D82A}">
                    <a16:rowId xmlns:a16="http://schemas.microsoft.com/office/drawing/2014/main" val="1242730149"/>
                  </a:ext>
                </a:extLst>
              </a:tr>
              <a:tr h="114300">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extLst>
                  <a:ext uri="{0D108BD9-81ED-4DB2-BD59-A6C34878D82A}">
                    <a16:rowId xmlns:a16="http://schemas.microsoft.com/office/drawing/2014/main" val="137400081"/>
                  </a:ext>
                </a:extLst>
              </a:tr>
              <a:tr h="114300">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extLst>
                  <a:ext uri="{0D108BD9-81ED-4DB2-BD59-A6C34878D82A}">
                    <a16:rowId xmlns:a16="http://schemas.microsoft.com/office/drawing/2014/main" val="1320050103"/>
                  </a:ext>
                </a:extLst>
              </a:tr>
              <a:tr h="114300">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extLst>
                  <a:ext uri="{0D108BD9-81ED-4DB2-BD59-A6C34878D82A}">
                    <a16:rowId xmlns:a16="http://schemas.microsoft.com/office/drawing/2014/main" val="204110293"/>
                  </a:ext>
                </a:extLst>
              </a:tr>
              <a:tr h="114300">
                <a:tc gridSpan="26">
                  <a:txBody>
                    <a:bodyPr/>
                    <a:lstStyle/>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MARRIAGES</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82168457"/>
                  </a:ext>
                </a:extLst>
              </a:tr>
              <a:tr h="114300">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6" gridSpan="8">
                  <a:txBody>
                    <a:bodyPr/>
                    <a:lstStyle/>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State of Maine</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Department of Health and Human Services</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LICENSE AND CERTIFICATE OF</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MARRIAGE</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ORIGINAL – STATE</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DO NOT ISSUE ORIGINAL</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hMerge="1">
                  <a:txBody>
                    <a:bodyPr/>
                    <a:lstStyle/>
                    <a:p>
                      <a:endParaRPr lang="en-US"/>
                    </a:p>
                  </a:txBody>
                  <a:tcPr/>
                </a:tc>
                <a:tc rowSpan="6" hMerge="1">
                  <a:txBody>
                    <a:bodyPr/>
                    <a:lstStyle/>
                    <a:p>
                      <a:endParaRPr lang="en-US"/>
                    </a:p>
                  </a:txBody>
                  <a:tcPr/>
                </a:tc>
                <a:tc rowSpan="6" hMerge="1">
                  <a:txBody>
                    <a:bodyPr/>
                    <a:lstStyle/>
                    <a:p>
                      <a:endParaRPr lang="en-US"/>
                    </a:p>
                  </a:txBody>
                  <a:tcPr/>
                </a:tc>
                <a:tc rowSpan="6" hMerge="1">
                  <a:txBody>
                    <a:bodyPr/>
                    <a:lstStyle/>
                    <a:p>
                      <a:endParaRPr lang="en-US"/>
                    </a:p>
                  </a:txBody>
                  <a:tcPr/>
                </a:tc>
                <a:tc rowSpan="6" hMerge="1">
                  <a:txBody>
                    <a:bodyPr/>
                    <a:lstStyle/>
                    <a:p>
                      <a:endParaRPr lang="en-US"/>
                    </a:p>
                  </a:txBody>
                  <a:tcPr/>
                </a:tc>
                <a:tc rowSpan="6" hMerge="1">
                  <a:txBody>
                    <a:bodyPr/>
                    <a:lstStyle/>
                    <a:p>
                      <a:endParaRPr lang="en-US"/>
                    </a:p>
                  </a:txBody>
                  <a:tcPr/>
                </a:tc>
                <a:tc rowSpan="6" h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extLst>
                  <a:ext uri="{0D108BD9-81ED-4DB2-BD59-A6C34878D82A}">
                    <a16:rowId xmlns:a16="http://schemas.microsoft.com/office/drawing/2014/main" val="384657294"/>
                  </a:ext>
                </a:extLst>
              </a:tr>
              <a:tr h="114300">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8"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extLst>
                  <a:ext uri="{0D108BD9-81ED-4DB2-BD59-A6C34878D82A}">
                    <a16:rowId xmlns:a16="http://schemas.microsoft.com/office/drawing/2014/main" val="1621861488"/>
                  </a:ext>
                </a:extLst>
              </a:tr>
              <a:tr h="114300">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gridSpan="8"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extLst>
                  <a:ext uri="{0D108BD9-81ED-4DB2-BD59-A6C34878D82A}">
                    <a16:rowId xmlns:a16="http://schemas.microsoft.com/office/drawing/2014/main" val="1442384372"/>
                  </a:ext>
                </a:extLst>
              </a:tr>
              <a:tr h="114300">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gridSpan="8"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extLst>
                  <a:ext uri="{0D108BD9-81ED-4DB2-BD59-A6C34878D82A}">
                    <a16:rowId xmlns:a16="http://schemas.microsoft.com/office/drawing/2014/main" val="17883746"/>
                  </a:ext>
                </a:extLst>
              </a:tr>
              <a:tr h="114300">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gridSpan="8"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extLst>
                  <a:ext uri="{0D108BD9-81ED-4DB2-BD59-A6C34878D82A}">
                    <a16:rowId xmlns:a16="http://schemas.microsoft.com/office/drawing/2014/main" val="316342591"/>
                  </a:ext>
                </a:extLst>
              </a:tr>
              <a:tr h="571499">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gridSpan="8"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extLst>
                  <a:ext uri="{0D108BD9-81ED-4DB2-BD59-A6C34878D82A}">
                    <a16:rowId xmlns:a16="http://schemas.microsoft.com/office/drawing/2014/main" val="1408123078"/>
                  </a:ext>
                </a:extLst>
              </a:tr>
              <a:tr h="114300">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rowSpan="2" gridSpan="8">
                  <a:txBody>
                    <a:bodyPr/>
                    <a:lstStyle/>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743200" algn="ctr"/>
                          <a:tab pos="5486400" algn="r"/>
                        </a:tabLst>
                      </a:pPr>
                      <a:r>
                        <a:rPr lang="en-US" sz="700" b="1">
                          <a:effectLst/>
                          <a:latin typeface="Times New Roman" panose="02020603050405020304" pitchFamily="18" charset="0"/>
                          <a:ea typeface="Times New Roman" panose="02020603050405020304" pitchFamily="18" charset="0"/>
                          <a:cs typeface="Times New Roman" panose="02020603050405020304" pitchFamily="18" charset="0"/>
                        </a:rPr>
                        <a:t>COPY: PLACE OF ISSUE</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extLst>
                  <a:ext uri="{0D108BD9-81ED-4DB2-BD59-A6C34878D82A}">
                    <a16:rowId xmlns:a16="http://schemas.microsoft.com/office/drawing/2014/main" val="2298597754"/>
                  </a:ext>
                </a:extLst>
              </a:tr>
              <a:tr h="228599">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w="12700" cap="flat" cmpd="sng" algn="ctr">
                      <a:solidFill>
                        <a:srgbClr val="000000"/>
                      </a:solidFill>
                      <a:prstDash val="solid"/>
                      <a:round/>
                      <a:headEnd type="none" w="med" len="med"/>
                      <a:tailEnd type="none" w="med" len="med"/>
                    </a:lnR>
                    <a:lnT>
                      <a:noFill/>
                    </a:lnT>
                    <a:lnB>
                      <a:noFill/>
                    </a:lnB>
                  </a:tcPr>
                </a:tc>
                <a:tc gridSpan="8"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extLst>
                  <a:ext uri="{0D108BD9-81ED-4DB2-BD59-A6C34878D82A}">
                    <a16:rowId xmlns:a16="http://schemas.microsoft.com/office/drawing/2014/main" val="903080584"/>
                  </a:ext>
                </a:extLst>
              </a:tr>
              <a:tr h="114300">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tc>
                  <a:txBody>
                    <a:bodyPr/>
                    <a:lstStyle/>
                    <a:p>
                      <a:pPr marL="0" marR="0" algn="just" hangingPunct="0">
                        <a:spcBef>
                          <a:spcPts val="0"/>
                        </a:spcBef>
                        <a:spcAft>
                          <a:spcPts val="0"/>
                        </a:spcAft>
                        <a:tabLst>
                          <a:tab pos="2743200" algn="ctr"/>
                          <a:tab pos="5486400" algn="r"/>
                        </a:tabLst>
                      </a:pPr>
                      <a:r>
                        <a:rPr lang="en-US" sz="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58524" marR="58524" marT="0" marB="0">
                    <a:lnL>
                      <a:noFill/>
                    </a:lnL>
                    <a:lnR>
                      <a:noFill/>
                    </a:lnR>
                    <a:lnT>
                      <a:noFill/>
                    </a:lnT>
                    <a:lnB>
                      <a:noFill/>
                    </a:lnB>
                  </a:tcPr>
                </a:tc>
                <a:extLst>
                  <a:ext uri="{0D108BD9-81ED-4DB2-BD59-A6C34878D82A}">
                    <a16:rowId xmlns:a16="http://schemas.microsoft.com/office/drawing/2014/main" val="4098895404"/>
                  </a:ext>
                </a:extLst>
              </a:tr>
            </a:tbl>
          </a:graphicData>
        </a:graphic>
      </p:graphicFrame>
    </p:spTree>
    <p:extLst>
      <p:ext uri="{BB962C8B-B14F-4D97-AF65-F5344CB8AC3E}">
        <p14:creationId xmlns:p14="http://schemas.microsoft.com/office/powerpoint/2010/main" val="16143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8" y="-1"/>
            <a:ext cx="1220406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group of people sitting at a table&#10;&#10;Description automatically generated with medium confidence">
            <a:extLst>
              <a:ext uri="{FF2B5EF4-FFF2-40B4-BE49-F238E27FC236}">
                <a16:creationId xmlns:a16="http://schemas.microsoft.com/office/drawing/2014/main" id="{8971A570-95CC-7816-6C89-B48C66A14EF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809" r="22221"/>
          <a:stretch/>
        </p:blipFill>
        <p:spPr>
          <a:xfrm>
            <a:off x="20" y="10"/>
            <a:ext cx="7572448" cy="6857990"/>
          </a:xfrm>
          <a:prstGeom prst="rect">
            <a:avLst/>
          </a:prstGeom>
        </p:spPr>
      </p:pic>
      <p:sp>
        <p:nvSpPr>
          <p:cNvPr id="45"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9040336"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74C611E-2990-26A7-08ED-CA20C93784B7}"/>
              </a:ext>
            </a:extLst>
          </p:cNvPr>
          <p:cNvSpPr>
            <a:spLocks noGrp="1"/>
          </p:cNvSpPr>
          <p:nvPr>
            <p:ph type="title"/>
          </p:nvPr>
        </p:nvSpPr>
        <p:spPr>
          <a:xfrm>
            <a:off x="541725" y="787400"/>
            <a:ext cx="7144005" cy="778933"/>
          </a:xfrm>
        </p:spPr>
        <p:txBody>
          <a:bodyPr anchor="ctr">
            <a:normAutofit/>
          </a:bodyPr>
          <a:lstStyle/>
          <a:p>
            <a:r>
              <a:rPr lang="en-US" sz="3200">
                <a:solidFill>
                  <a:srgbClr val="FEFFFF"/>
                </a:solidFill>
                <a:latin typeface="Times New Roman" panose="02020603050405020304" pitchFamily="18" charset="0"/>
                <a:cs typeface="Times New Roman" panose="02020603050405020304" pitchFamily="18" charset="0"/>
              </a:rPr>
              <a:t>Resources</a:t>
            </a:r>
          </a:p>
        </p:txBody>
      </p:sp>
      <p:sp>
        <p:nvSpPr>
          <p:cNvPr id="38" name="Content Placeholder 2">
            <a:extLst>
              <a:ext uri="{FF2B5EF4-FFF2-40B4-BE49-F238E27FC236}">
                <a16:creationId xmlns:a16="http://schemas.microsoft.com/office/drawing/2014/main" id="{C0C453C7-38CC-E5DE-0D20-8D42F3AF8343}"/>
              </a:ext>
            </a:extLst>
          </p:cNvPr>
          <p:cNvSpPr>
            <a:spLocks noGrp="1"/>
          </p:cNvSpPr>
          <p:nvPr>
            <p:ph idx="1"/>
          </p:nvPr>
        </p:nvSpPr>
        <p:spPr>
          <a:xfrm>
            <a:off x="7858722" y="1694179"/>
            <a:ext cx="3749229" cy="4935221"/>
          </a:xfrm>
        </p:spPr>
        <p:txBody>
          <a:bodyPr>
            <a:noAutofit/>
          </a:bodyPr>
          <a:lstStyle/>
          <a:p>
            <a:pPr marL="0" indent="0">
              <a:lnSpc>
                <a:spcPct val="90000"/>
              </a:lnSpc>
              <a:buNone/>
            </a:pPr>
            <a:r>
              <a:rPr lang="en-US" sz="1400" b="1" dirty="0">
                <a:solidFill>
                  <a:schemeClr val="tx1">
                    <a:lumMod val="95000"/>
                    <a:lumOff val="5000"/>
                  </a:schemeClr>
                </a:solidFill>
                <a:latin typeface="Times New Roman" panose="02020603050405020304" pitchFamily="18" charset="0"/>
                <a:cs typeface="Times New Roman" panose="02020603050405020304" pitchFamily="18" charset="0"/>
              </a:rPr>
              <a:t>Staff listing </a:t>
            </a:r>
            <a:r>
              <a:rPr lang="en-US" sz="1400" dirty="0">
                <a:solidFill>
                  <a:schemeClr val="tx1">
                    <a:lumMod val="95000"/>
                    <a:lumOff val="5000"/>
                  </a:schemeClr>
                </a:solidFill>
                <a:latin typeface="Times New Roman" panose="02020603050405020304" pitchFamily="18" charset="0"/>
                <a:cs typeface="Times New Roman" panose="02020603050405020304" pitchFamily="18" charset="0"/>
                <a:hlinkClick r:id="rId4"/>
              </a:rPr>
              <a:t>https://www.maine.gov/dhhs/mecdc/public-health-systems/data-research/vital-records/edrs/medical-certifiers.html</a:t>
            </a:r>
            <a:r>
              <a:rPr lang="en-US" sz="1400" dirty="0">
                <a:solidFill>
                  <a:schemeClr val="tx1">
                    <a:lumMod val="95000"/>
                    <a:lumOff val="5000"/>
                  </a:schemeClr>
                </a:solidFill>
                <a:latin typeface="Times New Roman" panose="02020603050405020304" pitchFamily="18" charset="0"/>
                <a:cs typeface="Times New Roman" panose="02020603050405020304" pitchFamily="18" charset="0"/>
              </a:rPr>
              <a:t> </a:t>
            </a:r>
          </a:p>
          <a:p>
            <a:pPr marL="0" indent="0">
              <a:lnSpc>
                <a:spcPct val="90000"/>
              </a:lnSpc>
              <a:buNone/>
            </a:pPr>
            <a:br>
              <a:rPr lang="en-US" sz="1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1400" b="1" dirty="0">
                <a:solidFill>
                  <a:schemeClr val="tx1">
                    <a:lumMod val="95000"/>
                    <a:lumOff val="5000"/>
                  </a:schemeClr>
                </a:solidFill>
                <a:latin typeface="Times New Roman" panose="02020603050405020304" pitchFamily="18" charset="0"/>
                <a:cs typeface="Times New Roman" panose="02020603050405020304" pitchFamily="18" charset="0"/>
              </a:rPr>
              <a:t>Vital Records Public Forms </a:t>
            </a:r>
            <a:r>
              <a:rPr lang="en-US" sz="1400" dirty="0">
                <a:solidFill>
                  <a:schemeClr val="tx1">
                    <a:lumMod val="95000"/>
                    <a:lumOff val="5000"/>
                  </a:schemeClr>
                </a:solidFill>
                <a:latin typeface="Times New Roman" panose="02020603050405020304" pitchFamily="18" charset="0"/>
                <a:cs typeface="Times New Roman" panose="02020603050405020304" pitchFamily="18" charset="0"/>
                <a:hlinkClick r:id="rId5"/>
              </a:rPr>
              <a:t>https://www.maine.gov/dhhs/mecdc/public-health-systems/data-research/vital-records/forms/index.shtml</a:t>
            </a:r>
            <a:endParaRPr lang="en-US" sz="1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nSpc>
                <a:spcPct val="90000"/>
              </a:lnSpc>
              <a:buNone/>
            </a:pPr>
            <a:r>
              <a:rPr lang="en-US" sz="14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1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1400" b="1" dirty="0">
                <a:solidFill>
                  <a:schemeClr val="tx1">
                    <a:lumMod val="95000"/>
                    <a:lumOff val="5000"/>
                  </a:schemeClr>
                </a:solidFill>
                <a:latin typeface="Times New Roman" panose="02020603050405020304" pitchFamily="18" charset="0"/>
                <a:cs typeface="Times New Roman" panose="02020603050405020304" pitchFamily="18" charset="0"/>
              </a:rPr>
              <a:t>Access to DAVE </a:t>
            </a:r>
            <a:r>
              <a:rPr lang="en-US" sz="1400" dirty="0">
                <a:solidFill>
                  <a:schemeClr val="tx1">
                    <a:lumMod val="95000"/>
                    <a:lumOff val="5000"/>
                  </a:schemeClr>
                </a:solidFill>
                <a:latin typeface="Times New Roman" panose="02020603050405020304" pitchFamily="18" charset="0"/>
                <a:cs typeface="Times New Roman" panose="02020603050405020304" pitchFamily="18" charset="0"/>
                <a:hlinkClick r:id="rId4"/>
              </a:rPr>
              <a:t>https://www.maine.gov/dhhs/mecdc/public-health-systems/data-research/vital-records/edrs/medical-certifiers.html</a:t>
            </a:r>
            <a:r>
              <a:rPr lang="en-US" sz="1400" dirty="0">
                <a:solidFill>
                  <a:schemeClr val="tx1">
                    <a:lumMod val="95000"/>
                    <a:lumOff val="5000"/>
                  </a:schemeClr>
                </a:solidFill>
                <a:latin typeface="Times New Roman" panose="02020603050405020304" pitchFamily="18" charset="0"/>
                <a:cs typeface="Times New Roman" panose="02020603050405020304" pitchFamily="18" charset="0"/>
              </a:rPr>
              <a:t> </a:t>
            </a:r>
          </a:p>
          <a:p>
            <a:pPr marL="0" indent="0">
              <a:lnSpc>
                <a:spcPct val="90000"/>
              </a:lnSpc>
              <a:buNone/>
            </a:pPr>
            <a:br>
              <a:rPr lang="en-US" sz="1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1400" b="1" dirty="0">
                <a:solidFill>
                  <a:schemeClr val="tx1">
                    <a:lumMod val="95000"/>
                    <a:lumOff val="5000"/>
                  </a:schemeClr>
                </a:solidFill>
                <a:latin typeface="Times New Roman" panose="02020603050405020304" pitchFamily="18" charset="0"/>
                <a:cs typeface="Times New Roman" panose="02020603050405020304" pitchFamily="18" charset="0"/>
              </a:rPr>
              <a:t>Website for Municipal Clerks </a:t>
            </a:r>
            <a:r>
              <a:rPr lang="en-US" sz="1400" dirty="0">
                <a:solidFill>
                  <a:schemeClr val="tx1">
                    <a:lumMod val="95000"/>
                    <a:lumOff val="5000"/>
                  </a:schemeClr>
                </a:solidFill>
                <a:latin typeface="Times New Roman" panose="02020603050405020304" pitchFamily="18" charset="0"/>
                <a:cs typeface="Times New Roman" panose="02020603050405020304" pitchFamily="18" charset="0"/>
                <a:hlinkClick r:id="rId4"/>
              </a:rPr>
              <a:t>https://www.maine.gov/dhhs/mecdc/public-health-systems/data-research/vital-records/edrs/medical-certifiers.html</a:t>
            </a:r>
            <a:r>
              <a:rPr lang="en-US" sz="1400" dirty="0">
                <a:solidFill>
                  <a:schemeClr val="tx1">
                    <a:lumMod val="95000"/>
                    <a:lumOff val="5000"/>
                  </a:schemeClr>
                </a:solidFill>
                <a:latin typeface="Times New Roman" panose="02020603050405020304" pitchFamily="18" charset="0"/>
                <a:cs typeface="Times New Roman" panose="02020603050405020304" pitchFamily="18" charset="0"/>
              </a:rPr>
              <a:t> </a:t>
            </a:r>
          </a:p>
          <a:p>
            <a:pPr marL="0" indent="0">
              <a:lnSpc>
                <a:spcPct val="90000"/>
              </a:lnSpc>
              <a:buNone/>
            </a:pPr>
            <a:br>
              <a:rPr lang="en-US" sz="1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1400" b="1" dirty="0">
                <a:solidFill>
                  <a:schemeClr val="tx1">
                    <a:lumMod val="95000"/>
                    <a:lumOff val="5000"/>
                  </a:schemeClr>
                </a:solidFill>
                <a:latin typeface="Times New Roman" panose="02020603050405020304" pitchFamily="18" charset="0"/>
                <a:cs typeface="Times New Roman" panose="02020603050405020304" pitchFamily="18" charset="0"/>
              </a:rPr>
              <a:t>Online Indexes </a:t>
            </a:r>
            <a:r>
              <a:rPr lang="en-US" sz="1400" dirty="0">
                <a:solidFill>
                  <a:schemeClr val="tx1">
                    <a:lumMod val="95000"/>
                    <a:lumOff val="5000"/>
                  </a:schemeClr>
                </a:solidFill>
                <a:latin typeface="Times New Roman" panose="02020603050405020304" pitchFamily="18" charset="0"/>
                <a:cs typeface="Times New Roman" panose="02020603050405020304" pitchFamily="18" charset="0"/>
                <a:hlinkClick r:id="rId6"/>
              </a:rPr>
              <a:t>https://docuware.maine.gov/DocuWare/Platform/WebClient/</a:t>
            </a:r>
            <a:r>
              <a:rPr lang="en-US" sz="14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14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sz="1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365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819EE-AFD1-C714-1841-2BF2704C6B56}"/>
              </a:ext>
            </a:extLst>
          </p:cNvPr>
          <p:cNvSpPr>
            <a:spLocks noGrp="1"/>
          </p:cNvSpPr>
          <p:nvPr>
            <p:ph type="title"/>
          </p:nvPr>
        </p:nvSpPr>
        <p:spPr>
          <a:xfrm>
            <a:off x="1598613" y="228600"/>
            <a:ext cx="6019800" cy="1676400"/>
          </a:xfrm>
        </p:spPr>
        <p:txBody>
          <a:bodyPr>
            <a:normAutofit/>
          </a:bodyPr>
          <a:lstStyle/>
          <a:p>
            <a:r>
              <a:rPr lang="en-US" dirty="0">
                <a:latin typeface="Times New Roman" panose="02020603050405020304" pitchFamily="18" charset="0"/>
                <a:cs typeface="Times New Roman" panose="02020603050405020304" pitchFamily="18" charset="0"/>
              </a:rPr>
              <a:t>Preservation &amp; Conservation </a:t>
            </a:r>
            <a:br>
              <a:rPr lang="en-US"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General section, page 16</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6D21CE5-8CA9-9099-CD29-E6A77AE7BAFE}"/>
              </a:ext>
            </a:extLst>
          </p:cNvPr>
          <p:cNvSpPr>
            <a:spLocks noGrp="1"/>
          </p:cNvSpPr>
          <p:nvPr>
            <p:ph idx="1"/>
          </p:nvPr>
        </p:nvSpPr>
        <p:spPr>
          <a:xfrm>
            <a:off x="1293813" y="1447800"/>
            <a:ext cx="6934200" cy="5029200"/>
          </a:xfrm>
        </p:spPr>
        <p:txBody>
          <a:bodyPr>
            <a:normAutofit lnSpcReduction="10000"/>
          </a:bodyPr>
          <a:lstStyle/>
          <a:p>
            <a:pPr marL="0" indent="0">
              <a:lnSpc>
                <a:spcPct val="90000"/>
              </a:lnSpc>
              <a:buNone/>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Vital records are permanent records and must be preserved carefully.  Original, paper records must be handled in accordance with guidelines designed to protect the physical integrity and condition of the records.  </a:t>
            </a:r>
          </a:p>
          <a:p>
            <a:pPr>
              <a:lnSpc>
                <a:spcPct val="90000"/>
              </a:lnSpc>
              <a:buFont typeface="Wingdings" panose="05000000000000000000" pitchFamily="2" charset="2"/>
              <a:buChar char="ü"/>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Preserve records by placing them in binders or containers made for the purpose to protect and preserve the records from deterioration,  mutilation, loss, or destruction.   </a:t>
            </a:r>
          </a:p>
          <a:p>
            <a:pPr>
              <a:lnSpc>
                <a:spcPct val="90000"/>
              </a:lnSpc>
              <a:buFont typeface="Wingdings" panose="05000000000000000000" pitchFamily="2" charset="2"/>
              <a:buChar char="ü"/>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Keep paper records in chronological order by type of record and date of the event so they are easy to find when requested.  </a:t>
            </a:r>
          </a:p>
          <a:p>
            <a:pPr>
              <a:lnSpc>
                <a:spcPct val="90000"/>
              </a:lnSpc>
              <a:buFont typeface="Wingdings" panose="05000000000000000000" pitchFamily="2" charset="2"/>
              <a:buChar char="ü"/>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File records back immediately after they have been issued to avoid any possible damage or misplacement of the record</a:t>
            </a:r>
            <a:r>
              <a:rPr lang="en-US" sz="1800" i="1"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nSpc>
                <a:spcPct val="90000"/>
              </a:lnSpc>
              <a:buNone/>
            </a:pPr>
            <a:r>
              <a:rPr lang="en-US" sz="1800" i="1"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u="sng"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"Hands-on" access or inspection of original, paper-based records or indexes should not  be permitted to genealogists if there is an alternative method that may be used</a:t>
            </a:r>
            <a:r>
              <a:rPr lang="en-US" sz="1800" i="1"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nSpc>
                <a:spcPct val="90000"/>
              </a:lnSpc>
              <a:buNone/>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Each municipality should have a dedicated storage area, or a fireproof safe/vault, to file and preserve all vital records.  Access to the dedicated area or vault where vital records are stored should only be permitted to the municipal clerk, deputy clerk, or assistant clerk, who is authorized to issue vital records.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90000"/>
              </a:lnSpc>
              <a:buNone/>
            </a:pPr>
            <a:endParaRPr lang="en-US" sz="1300" dirty="0"/>
          </a:p>
        </p:txBody>
      </p:sp>
      <p:pic>
        <p:nvPicPr>
          <p:cNvPr id="11" name="Picture 10" descr="A person sitting at a computer&#10;&#10;Description automatically generated with low confidence">
            <a:extLst>
              <a:ext uri="{FF2B5EF4-FFF2-40B4-BE49-F238E27FC236}">
                <a16:creationId xmlns:a16="http://schemas.microsoft.com/office/drawing/2014/main" id="{0C0B3F18-014C-3A39-03B4-A06F69D2B8C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7010" r="11693" b="-2"/>
          <a:stretch/>
        </p:blipFill>
        <p:spPr>
          <a:xfrm>
            <a:off x="8422139" y="838200"/>
            <a:ext cx="3539673" cy="5395690"/>
          </a:xfrm>
          <a:prstGeom prst="rect">
            <a:avLst/>
          </a:prstGeom>
        </p:spPr>
      </p:pic>
    </p:spTree>
    <p:extLst>
      <p:ext uri="{BB962C8B-B14F-4D97-AF65-F5344CB8AC3E}">
        <p14:creationId xmlns:p14="http://schemas.microsoft.com/office/powerpoint/2010/main" val="243699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8" y="-1"/>
            <a:ext cx="1220406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8227455"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descr="A picture containing text, sofa, stacked, stack&#10;&#10;Description automatically generated">
            <a:extLst>
              <a:ext uri="{FF2B5EF4-FFF2-40B4-BE49-F238E27FC236}">
                <a16:creationId xmlns:a16="http://schemas.microsoft.com/office/drawing/2014/main" id="{B9EA4F9D-C5B3-5E83-5F74-691DDD4E99C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0204" r="26473"/>
          <a:stretch/>
        </p:blipFill>
        <p:spPr>
          <a:xfrm>
            <a:off x="8227454" y="10"/>
            <a:ext cx="3961370" cy="6857990"/>
          </a:xfrm>
          <a:prstGeom prst="rect">
            <a:avLst/>
          </a:prstGeom>
        </p:spPr>
      </p:pic>
      <p:sp>
        <p:nvSpPr>
          <p:cNvPr id="25"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9040336"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910821C-7358-0D5B-AC9C-5B7B2D277D85}"/>
              </a:ext>
            </a:extLst>
          </p:cNvPr>
          <p:cNvSpPr>
            <a:spLocks noGrp="1"/>
          </p:cNvSpPr>
          <p:nvPr>
            <p:ph type="title"/>
          </p:nvPr>
        </p:nvSpPr>
        <p:spPr>
          <a:xfrm>
            <a:off x="541725" y="787400"/>
            <a:ext cx="7144005" cy="778933"/>
          </a:xfrm>
        </p:spPr>
        <p:txBody>
          <a:bodyPr anchor="ctr">
            <a:normAutofit/>
          </a:bodyPr>
          <a:lstStyle/>
          <a:p>
            <a:pPr>
              <a:lnSpc>
                <a:spcPct val="90000"/>
              </a:lnSpc>
            </a:pPr>
            <a:r>
              <a:rPr lang="en-US" sz="3200" dirty="0">
                <a:solidFill>
                  <a:srgbClr val="FEFFFF"/>
                </a:solidFill>
                <a:latin typeface="Times New Roman" panose="02020603050405020304" pitchFamily="18" charset="0"/>
                <a:cs typeface="Times New Roman" panose="02020603050405020304" pitchFamily="18" charset="0"/>
              </a:rPr>
              <a:t>Preservation &amp; Conservation (continued)</a:t>
            </a:r>
            <a:br>
              <a:rPr lang="en-US" sz="3200" dirty="0">
                <a:solidFill>
                  <a:srgbClr val="FEFFFF"/>
                </a:solidFill>
                <a:latin typeface="Times New Roman" panose="02020603050405020304" pitchFamily="18" charset="0"/>
                <a:cs typeface="Times New Roman" panose="02020603050405020304" pitchFamily="18" charset="0"/>
              </a:rPr>
            </a:br>
            <a:r>
              <a:rPr lang="en-US" sz="1000" dirty="0">
                <a:solidFill>
                  <a:srgbClr val="FEFFFF"/>
                </a:solidFill>
                <a:latin typeface="Times New Roman" panose="02020603050405020304" pitchFamily="18" charset="0"/>
                <a:cs typeface="Times New Roman" panose="02020603050405020304" pitchFamily="18" charset="0"/>
              </a:rPr>
              <a:t>General section, page 16</a:t>
            </a:r>
            <a:endParaRPr lang="en-US" sz="1000" dirty="0">
              <a:solidFill>
                <a:srgbClr val="FEFFFF"/>
              </a:solidFill>
            </a:endParaRPr>
          </a:p>
        </p:txBody>
      </p:sp>
      <p:sp>
        <p:nvSpPr>
          <p:cNvPr id="3" name="Content Placeholder 2">
            <a:extLst>
              <a:ext uri="{FF2B5EF4-FFF2-40B4-BE49-F238E27FC236}">
                <a16:creationId xmlns:a16="http://schemas.microsoft.com/office/drawing/2014/main" id="{969D505F-2B36-6BA9-4341-36B3036A366A}"/>
              </a:ext>
            </a:extLst>
          </p:cNvPr>
          <p:cNvSpPr>
            <a:spLocks noGrp="1"/>
          </p:cNvSpPr>
          <p:nvPr>
            <p:ph idx="1"/>
          </p:nvPr>
        </p:nvSpPr>
        <p:spPr>
          <a:xfrm>
            <a:off x="541724" y="1822552"/>
            <a:ext cx="7144006" cy="4578248"/>
          </a:xfrm>
        </p:spPr>
        <p:txBody>
          <a:bodyPr>
            <a:normAutofit/>
          </a:bodyPr>
          <a:lstStyle/>
          <a:p>
            <a:pPr marL="0" marR="0" indent="0" hangingPunct="0">
              <a:lnSpc>
                <a:spcPct val="90000"/>
              </a:lnSpc>
              <a:spcBef>
                <a:spcPts val="0"/>
              </a:spcBef>
              <a:spcAft>
                <a:spcPts val="0"/>
              </a:spcAft>
              <a:buNone/>
            </a:pPr>
            <a:r>
              <a:rPr lang="en-US" sz="1500" dirty="0">
                <a:solidFill>
                  <a:srgbClr val="FEFFFF"/>
                </a:solidFill>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Vital records are permanent records, and municipal clerks should protect them from hazards as much as possible.  Municipal clerks should not attempt to repair damaged records themselves.  Above all, do not use cellophane tape to repair tears.  It soon becomes brittle and peels off leaving a permanent brown stain on the record.  Minor tears may be repaired with mending tissue and library paste, only if it is possible to do so without covering information on the record, or with the special transparent book-mending tapes.</a:t>
            </a:r>
            <a:endParaRPr lang="en-US" sz="1500" dirty="0">
              <a:solidFill>
                <a:srgbClr val="FEFFFF"/>
              </a:solidFill>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hangingPunct="0">
              <a:lnSpc>
                <a:spcPct val="90000"/>
              </a:lnSpc>
              <a:spcBef>
                <a:spcPts val="0"/>
              </a:spcBef>
              <a:spcAft>
                <a:spcPts val="0"/>
              </a:spcAft>
              <a:buNone/>
            </a:pPr>
            <a:endParaRPr lang="en-US" sz="1500" dirty="0">
              <a:solidFill>
                <a:srgbClr val="FEFFFF"/>
              </a:solidFill>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hangingPunct="0">
              <a:lnSpc>
                <a:spcPct val="90000"/>
              </a:lnSpc>
              <a:spcBef>
                <a:spcPts val="0"/>
              </a:spcBef>
              <a:spcAft>
                <a:spcPts val="0"/>
              </a:spcAft>
              <a:buNone/>
            </a:pPr>
            <a:r>
              <a:rPr lang="en-US" sz="1500" dirty="0">
                <a:solidFill>
                  <a:srgbClr val="FEFFFF"/>
                </a:solidFill>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Very old books and records that are damaged should receive expert attention.  Old records may be microfilmed, scanned, or photocopied to produce working copies that may be used while the originals are safely stored in the vault.  Broken bindings can be replaced, and damaged sheets laminated.  This is rather expensive work and will need to be considered in the municipalities budget.  Please contact the State Archivist  with any questions related to record </a:t>
            </a:r>
            <a:r>
              <a:rPr lang="en-US" sz="1500" u="sng" dirty="0">
                <a:solidFill>
                  <a:srgbClr val="FEFFFF"/>
                </a:solidFill>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conservation</a:t>
            </a:r>
            <a:r>
              <a:rPr lang="en-US" sz="1500" dirty="0">
                <a:solidFill>
                  <a:srgbClr val="FEFFFF"/>
                </a:solidFill>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t>
            </a:r>
            <a:endParaRPr lang="en-US" sz="1500" dirty="0">
              <a:solidFill>
                <a:srgbClr val="FEFFFF"/>
              </a:solidFill>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hangingPunct="0">
              <a:lnSpc>
                <a:spcPct val="90000"/>
              </a:lnSpc>
              <a:spcBef>
                <a:spcPts val="0"/>
              </a:spcBef>
              <a:spcAft>
                <a:spcPts val="0"/>
              </a:spcAft>
              <a:buNone/>
            </a:pPr>
            <a:r>
              <a:rPr lang="en-US" sz="1500" dirty="0">
                <a:solidFill>
                  <a:srgbClr val="FEFFFF"/>
                </a:solidFill>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dirty="0">
              <a:solidFill>
                <a:srgbClr val="FEFFFF"/>
              </a:solidFill>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ctr" hangingPunct="0">
              <a:lnSpc>
                <a:spcPct val="90000"/>
              </a:lnSpc>
              <a:spcBef>
                <a:spcPts val="0"/>
              </a:spcBef>
              <a:spcAft>
                <a:spcPts val="0"/>
              </a:spcAft>
              <a:buNone/>
            </a:pPr>
            <a:r>
              <a:rPr lang="en-US" sz="1500" dirty="0">
                <a:solidFill>
                  <a:srgbClr val="FEFFFF"/>
                </a:solidFill>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Maine State Archives</a:t>
            </a:r>
            <a:endParaRPr lang="en-US" sz="1500" dirty="0">
              <a:solidFill>
                <a:srgbClr val="FEFFFF"/>
              </a:solidFill>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ctr" hangingPunct="0">
              <a:lnSpc>
                <a:spcPct val="90000"/>
              </a:lnSpc>
              <a:spcBef>
                <a:spcPts val="0"/>
              </a:spcBef>
              <a:spcAft>
                <a:spcPts val="0"/>
              </a:spcAft>
              <a:buNone/>
            </a:pPr>
            <a:r>
              <a:rPr lang="en-US" sz="1500" dirty="0">
                <a:solidFill>
                  <a:srgbClr val="FEFFFF"/>
                </a:solidFill>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17 Elkins Ln, Augusta, ME 04333-0084</a:t>
            </a:r>
            <a:endParaRPr lang="en-US" sz="1500" dirty="0">
              <a:solidFill>
                <a:srgbClr val="FEFFFF"/>
              </a:solidFill>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ctr" hangingPunct="0">
              <a:lnSpc>
                <a:spcPct val="90000"/>
              </a:lnSpc>
              <a:spcBef>
                <a:spcPts val="0"/>
              </a:spcBef>
              <a:spcAft>
                <a:spcPts val="0"/>
              </a:spcAft>
              <a:buNone/>
            </a:pPr>
            <a:r>
              <a:rPr lang="en-US" sz="1500" dirty="0">
                <a:solidFill>
                  <a:srgbClr val="FEFFFF"/>
                </a:solidFill>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(207) 287-5790</a:t>
            </a:r>
            <a:endParaRPr lang="en-US" sz="1500" dirty="0">
              <a:solidFill>
                <a:srgbClr val="FEFFFF"/>
              </a:solidFill>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ctr" hangingPunct="0">
              <a:lnSpc>
                <a:spcPct val="90000"/>
              </a:lnSpc>
              <a:spcBef>
                <a:spcPts val="0"/>
              </a:spcBef>
              <a:spcAft>
                <a:spcPts val="0"/>
              </a:spcAft>
              <a:buNone/>
            </a:pPr>
            <a:r>
              <a:rPr lang="en-US" sz="1500" u="sng" dirty="0">
                <a:solidFill>
                  <a:srgbClr val="FEFF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maine.archives@maine.gov</a:t>
            </a:r>
            <a:r>
              <a:rPr lang="en-US" sz="1500" dirty="0">
                <a:solidFill>
                  <a:srgbClr val="FEFF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dirty="0">
              <a:solidFill>
                <a:srgbClr val="FEFFFF"/>
              </a:solidFill>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90000"/>
              </a:lnSpc>
            </a:pPr>
            <a:endParaRPr lang="en-US" sz="1500" dirty="0">
              <a:solidFill>
                <a:srgbClr val="FEFFFF"/>
              </a:solidFill>
            </a:endParaRPr>
          </a:p>
        </p:txBody>
      </p:sp>
    </p:spTree>
    <p:extLst>
      <p:ext uri="{BB962C8B-B14F-4D97-AF65-F5344CB8AC3E}">
        <p14:creationId xmlns:p14="http://schemas.microsoft.com/office/powerpoint/2010/main" val="22200534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F34325A4-56F1-1473-DC2E-DD25CEBBECE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9091" r="15174" b="1"/>
          <a:stretch/>
        </p:blipFill>
        <p:spPr>
          <a:xfrm>
            <a:off x="20" y="10"/>
            <a:ext cx="12188805" cy="6857990"/>
          </a:xfrm>
          <a:prstGeom prst="rect">
            <a:avLst/>
          </a:prstGeom>
        </p:spPr>
      </p:pic>
      <p:sp>
        <p:nvSpPr>
          <p:cNvPr id="18" name="Freeform 5">
            <a:extLst>
              <a:ext uri="{FF2B5EF4-FFF2-40B4-BE49-F238E27FC236}">
                <a16:creationId xmlns:a16="http://schemas.microsoft.com/office/drawing/2014/main" id="{201543D1-8AF1-41DA-AB4A-ECE74D355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0389068" cy="6858000"/>
          </a:xfrm>
          <a:custGeom>
            <a:avLst/>
            <a:gdLst>
              <a:gd name="T0" fmla="*/ 0 w 2184"/>
              <a:gd name="T1" fmla="*/ 1441 h 1441"/>
              <a:gd name="T2" fmla="*/ 1482 w 2184"/>
              <a:gd name="T3" fmla="*/ 1441 h 1441"/>
              <a:gd name="T4" fmla="*/ 2161 w 2184"/>
              <a:gd name="T5" fmla="*/ 762 h 1441"/>
              <a:gd name="T6" fmla="*/ 2161 w 2184"/>
              <a:gd name="T7" fmla="*/ 678 h 1441"/>
              <a:gd name="T8" fmla="*/ 1483 w 2184"/>
              <a:gd name="T9" fmla="*/ 0 h 1441"/>
              <a:gd name="T10" fmla="*/ 0 w 2184"/>
              <a:gd name="T11" fmla="*/ 0 h 1441"/>
              <a:gd name="T12" fmla="*/ 0 w 2184"/>
              <a:gd name="T13" fmla="*/ 1441 h 1441"/>
            </a:gdLst>
            <a:ahLst/>
            <a:cxnLst>
              <a:cxn ang="0">
                <a:pos x="T0" y="T1"/>
              </a:cxn>
              <a:cxn ang="0">
                <a:pos x="T2" y="T3"/>
              </a:cxn>
              <a:cxn ang="0">
                <a:pos x="T4" y="T5"/>
              </a:cxn>
              <a:cxn ang="0">
                <a:pos x="T6" y="T7"/>
              </a:cxn>
              <a:cxn ang="0">
                <a:pos x="T8" y="T9"/>
              </a:cxn>
              <a:cxn ang="0">
                <a:pos x="T10" y="T11"/>
              </a:cxn>
              <a:cxn ang="0">
                <a:pos x="T12" y="T13"/>
              </a:cxn>
            </a:cxnLst>
            <a:rect l="0" t="0" r="r" b="b"/>
            <a:pathLst>
              <a:path w="2184" h="1441">
                <a:moveTo>
                  <a:pt x="0" y="1441"/>
                </a:moveTo>
                <a:cubicBezTo>
                  <a:pt x="1482" y="1441"/>
                  <a:pt x="1482" y="1441"/>
                  <a:pt x="1482" y="1441"/>
                </a:cubicBezTo>
                <a:cubicBezTo>
                  <a:pt x="2161" y="762"/>
                  <a:pt x="2161" y="762"/>
                  <a:pt x="2161" y="762"/>
                </a:cubicBezTo>
                <a:cubicBezTo>
                  <a:pt x="2184" y="739"/>
                  <a:pt x="2184" y="701"/>
                  <a:pt x="2161" y="678"/>
                </a:cubicBezTo>
                <a:cubicBezTo>
                  <a:pt x="1483" y="0"/>
                  <a:pt x="1483" y="0"/>
                  <a:pt x="1483" y="0"/>
                </a:cubicBezTo>
                <a:cubicBezTo>
                  <a:pt x="0" y="0"/>
                  <a:pt x="0" y="0"/>
                  <a:pt x="0" y="0"/>
                </a:cubicBezTo>
                <a:lnTo>
                  <a:pt x="0" y="1441"/>
                </a:lnTo>
                <a:close/>
              </a:path>
            </a:pathLst>
          </a:cu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4C1D291-4CE5-9E4F-95D2-A22C2314B86A}"/>
              </a:ext>
            </a:extLst>
          </p:cNvPr>
          <p:cNvSpPr>
            <a:spLocks noGrp="1"/>
          </p:cNvSpPr>
          <p:nvPr>
            <p:ph type="title"/>
          </p:nvPr>
        </p:nvSpPr>
        <p:spPr>
          <a:xfrm>
            <a:off x="541725" y="626533"/>
            <a:ext cx="7127077" cy="1278467"/>
          </a:xfrm>
        </p:spPr>
        <p:txBody>
          <a:bodyPr anchor="ctr">
            <a:normAutofit/>
          </a:bodyPr>
          <a:lstStyle/>
          <a:p>
            <a:r>
              <a:rPr lang="en-US" sz="3600" dirty="0">
                <a:solidFill>
                  <a:srgbClr val="FEFFFF"/>
                </a:solidFill>
                <a:latin typeface="Times New Roman" panose="02020603050405020304" pitchFamily="18" charset="0"/>
                <a:cs typeface="Times New Roman" panose="02020603050405020304" pitchFamily="18" charset="0"/>
              </a:rPr>
              <a:t>Retention of Paper Records</a:t>
            </a:r>
            <a:br>
              <a:rPr lang="en-US" sz="3200" dirty="0">
                <a:solidFill>
                  <a:srgbClr val="FEFFFF"/>
                </a:solidFill>
                <a:latin typeface="Times New Roman" panose="02020603050405020304" pitchFamily="18" charset="0"/>
                <a:cs typeface="Times New Roman" panose="02020603050405020304" pitchFamily="18" charset="0"/>
              </a:rPr>
            </a:br>
            <a:r>
              <a:rPr lang="en-US" sz="1000" dirty="0">
                <a:solidFill>
                  <a:srgbClr val="FEFFFF"/>
                </a:solidFill>
                <a:latin typeface="Times New Roman" panose="02020603050405020304" pitchFamily="18" charset="0"/>
                <a:cs typeface="Times New Roman" panose="02020603050405020304" pitchFamily="18" charset="0"/>
              </a:rPr>
              <a:t>General section, page 17</a:t>
            </a:r>
          </a:p>
        </p:txBody>
      </p:sp>
      <p:sp>
        <p:nvSpPr>
          <p:cNvPr id="3" name="Content Placeholder 2">
            <a:extLst>
              <a:ext uri="{FF2B5EF4-FFF2-40B4-BE49-F238E27FC236}">
                <a16:creationId xmlns:a16="http://schemas.microsoft.com/office/drawing/2014/main" id="{26D8DC62-0867-368E-4165-8ECED54CAFE3}"/>
              </a:ext>
            </a:extLst>
          </p:cNvPr>
          <p:cNvSpPr>
            <a:spLocks noGrp="1"/>
          </p:cNvSpPr>
          <p:nvPr>
            <p:ph idx="1"/>
          </p:nvPr>
        </p:nvSpPr>
        <p:spPr>
          <a:xfrm>
            <a:off x="541726" y="2133599"/>
            <a:ext cx="7491049" cy="3809999"/>
          </a:xfrm>
        </p:spPr>
        <p:txBody>
          <a:bodyPr>
            <a:normAutofit/>
          </a:bodyPr>
          <a:lstStyle/>
          <a:p>
            <a:pPr marL="0" marR="0" hangingPunct="0">
              <a:lnSpc>
                <a:spcPct val="90000"/>
              </a:lnSpc>
              <a:spcBef>
                <a:spcPts val="0"/>
              </a:spcBef>
              <a:spcAft>
                <a:spcPts val="0"/>
              </a:spcAft>
            </a:pPr>
            <a:r>
              <a:rPr lang="en-US" sz="1700" dirty="0">
                <a:solidFill>
                  <a:srgbClr val="FEFFFF"/>
                </a:solidFill>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Paper vital records may not be destroyed or otherwise disposed of by any local government official, except as provided by the records retention schedule established by the State Archivist.  Records that have been determined to possess archival value must be preserved by the municipality.  Contact the records management services at the Maine State Archives for guidance on the disposition of older ancillary records such as premarital medical examination forms, waivers of premarital medical examinations, and waivers of the 3-day waiting period between the filing of marriage intentions and the issue of license.  It is recommended that a record be made, by year, of the items disposed of and the nature of the disposition.</a:t>
            </a:r>
            <a:endParaRPr lang="en-US" sz="1700" dirty="0">
              <a:solidFill>
                <a:srgbClr val="FEFFFF"/>
              </a:solidFill>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lnSpc>
                <a:spcPct val="90000"/>
              </a:lnSpc>
              <a:spcBef>
                <a:spcPts val="0"/>
              </a:spcBef>
              <a:spcAft>
                <a:spcPts val="0"/>
              </a:spcAft>
            </a:pPr>
            <a:endParaRPr lang="en-US" sz="1700" dirty="0">
              <a:solidFill>
                <a:srgbClr val="FEFFFF"/>
              </a:solidFill>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lnSpc>
                <a:spcPct val="90000"/>
              </a:lnSpc>
              <a:spcBef>
                <a:spcPts val="0"/>
              </a:spcBef>
              <a:spcAft>
                <a:spcPts val="0"/>
              </a:spcAft>
            </a:pPr>
            <a:r>
              <a:rPr lang="en-US" sz="1700" dirty="0">
                <a:solidFill>
                  <a:srgbClr val="FEFFFF"/>
                </a:solidFill>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Many municipalities are running out of room to store paper records and are thinking of alternate ways for storage or replication of records.  Please contact the Department for more information about the approved electronic methods or systems.  All methods or systems must be approved by the Department before implementation.  </a:t>
            </a:r>
            <a:endParaRPr lang="en-US" sz="1700" dirty="0">
              <a:solidFill>
                <a:srgbClr val="FEFFFF"/>
              </a:solidFill>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90000"/>
              </a:lnSpc>
            </a:pPr>
            <a:endParaRPr lang="en-US" sz="1700" dirty="0">
              <a:solidFill>
                <a:srgbClr val="FEFFFF"/>
              </a:solidFill>
            </a:endParaRPr>
          </a:p>
        </p:txBody>
      </p:sp>
    </p:spTree>
    <p:extLst>
      <p:ext uri="{BB962C8B-B14F-4D97-AF65-F5344CB8AC3E}">
        <p14:creationId xmlns:p14="http://schemas.microsoft.com/office/powerpoint/2010/main" val="31960388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08ED74B-06F2-4BD5-838F-1AAD0033E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8" y="-1"/>
            <a:ext cx="1220406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Calendar&#10;&#10;Description automatically generated">
            <a:extLst>
              <a:ext uri="{FF2B5EF4-FFF2-40B4-BE49-F238E27FC236}">
                <a16:creationId xmlns:a16="http://schemas.microsoft.com/office/drawing/2014/main" id="{C3D39459-FE25-8EEC-E59A-66FBEFCB916B}"/>
              </a:ext>
            </a:extLst>
          </p:cNvPr>
          <p:cNvPicPr>
            <a:picLocks noChangeAspect="1"/>
          </p:cNvPicPr>
          <p:nvPr/>
        </p:nvPicPr>
        <p:blipFill rotWithShape="1">
          <a:blip r:embed="rId2">
            <a:duotone>
              <a:schemeClr val="bg2">
                <a:shade val="45000"/>
                <a:satMod val="135000"/>
              </a:schemeClr>
              <a:prstClr val="white"/>
            </a:duotone>
            <a:alphaModFix amt="4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562" b="8147"/>
          <a:stretch/>
        </p:blipFill>
        <p:spPr>
          <a:xfrm>
            <a:off x="20" y="10"/>
            <a:ext cx="12188805" cy="6857990"/>
          </a:xfrm>
          <a:prstGeom prst="rect">
            <a:avLst/>
          </a:prstGeom>
        </p:spPr>
      </p:pic>
      <p:grpSp>
        <p:nvGrpSpPr>
          <p:cNvPr id="14" name="Group 13">
            <a:extLst>
              <a:ext uri="{FF2B5EF4-FFF2-40B4-BE49-F238E27FC236}">
                <a16:creationId xmlns:a16="http://schemas.microsoft.com/office/drawing/2014/main" id="{E9F586E1-75B5-49B8-9A21-DD14CA0F69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 y="228600"/>
            <a:ext cx="2850786" cy="6638625"/>
            <a:chOff x="2487613" y="285750"/>
            <a:chExt cx="2428875" cy="5654676"/>
          </a:xfrm>
        </p:grpSpPr>
        <p:sp>
          <p:nvSpPr>
            <p:cNvPr id="15" name="Freeform 11">
              <a:extLst>
                <a:ext uri="{FF2B5EF4-FFF2-40B4-BE49-F238E27FC236}">
                  <a16:creationId xmlns:a16="http://schemas.microsoft.com/office/drawing/2014/main" id="{8ECF1231-6B06-42A7-9653-F6A738AAC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6" name="Freeform 12">
              <a:extLst>
                <a:ext uri="{FF2B5EF4-FFF2-40B4-BE49-F238E27FC236}">
                  <a16:creationId xmlns:a16="http://schemas.microsoft.com/office/drawing/2014/main" id="{DD0D424C-4930-4745-B075-4AF5691E3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7" name="Freeform 13">
              <a:extLst>
                <a:ext uri="{FF2B5EF4-FFF2-40B4-BE49-F238E27FC236}">
                  <a16:creationId xmlns:a16="http://schemas.microsoft.com/office/drawing/2014/main" id="{8CD110D4-7970-4333-ACA2-F5A0DFCE9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8" name="Freeform 14">
              <a:extLst>
                <a:ext uri="{FF2B5EF4-FFF2-40B4-BE49-F238E27FC236}">
                  <a16:creationId xmlns:a16="http://schemas.microsoft.com/office/drawing/2014/main" id="{94C2DE85-6DF9-48B6-AC63-963A5224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9" name="Freeform 15">
              <a:extLst>
                <a:ext uri="{FF2B5EF4-FFF2-40B4-BE49-F238E27FC236}">
                  <a16:creationId xmlns:a16="http://schemas.microsoft.com/office/drawing/2014/main" id="{2B527314-243D-423D-9285-A30290D18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0" name="Freeform 16">
              <a:extLst>
                <a:ext uri="{FF2B5EF4-FFF2-40B4-BE49-F238E27FC236}">
                  <a16:creationId xmlns:a16="http://schemas.microsoft.com/office/drawing/2014/main" id="{857798C9-0A62-400E-B105-429ABFC4D7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1" name="Freeform 17">
              <a:extLst>
                <a:ext uri="{FF2B5EF4-FFF2-40B4-BE49-F238E27FC236}">
                  <a16:creationId xmlns:a16="http://schemas.microsoft.com/office/drawing/2014/main" id="{40E214F1-D642-41FF-8FBB-F1484108E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2" name="Freeform 18">
              <a:extLst>
                <a:ext uri="{FF2B5EF4-FFF2-40B4-BE49-F238E27FC236}">
                  <a16:creationId xmlns:a16="http://schemas.microsoft.com/office/drawing/2014/main" id="{24EBEFE9-8F4F-41C2-9022-FF9730C4E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3" name="Freeform 19">
              <a:extLst>
                <a:ext uri="{FF2B5EF4-FFF2-40B4-BE49-F238E27FC236}">
                  <a16:creationId xmlns:a16="http://schemas.microsoft.com/office/drawing/2014/main" id="{389BEA2F-6457-431A-941E-840A670CA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4" name="Freeform 20">
              <a:extLst>
                <a:ext uri="{FF2B5EF4-FFF2-40B4-BE49-F238E27FC236}">
                  <a16:creationId xmlns:a16="http://schemas.microsoft.com/office/drawing/2014/main" id="{D32D9258-EB54-414B-A2D5-45833956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5" name="Freeform 21">
              <a:extLst>
                <a:ext uri="{FF2B5EF4-FFF2-40B4-BE49-F238E27FC236}">
                  <a16:creationId xmlns:a16="http://schemas.microsoft.com/office/drawing/2014/main" id="{495967EF-C4BF-4A5F-90E5-A603A6654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6" name="Freeform 22">
              <a:extLst>
                <a:ext uri="{FF2B5EF4-FFF2-40B4-BE49-F238E27FC236}">
                  <a16:creationId xmlns:a16="http://schemas.microsoft.com/office/drawing/2014/main" id="{253675EB-03CE-4B59-BEBD-4D0D98710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2" name="Title 1">
            <a:extLst>
              <a:ext uri="{FF2B5EF4-FFF2-40B4-BE49-F238E27FC236}">
                <a16:creationId xmlns:a16="http://schemas.microsoft.com/office/drawing/2014/main" id="{2E040741-08BF-6B7D-5F8C-709EC89DFF03}"/>
              </a:ext>
            </a:extLst>
          </p:cNvPr>
          <p:cNvSpPr>
            <a:spLocks noGrp="1"/>
          </p:cNvSpPr>
          <p:nvPr>
            <p:ph type="title"/>
          </p:nvPr>
        </p:nvSpPr>
        <p:spPr>
          <a:xfrm>
            <a:off x="2592249" y="624110"/>
            <a:ext cx="8909367" cy="1280890"/>
          </a:xfrm>
        </p:spPr>
        <p:txBody>
          <a:bodyPr>
            <a:normAutofit/>
          </a:bodyPr>
          <a:lstStyle/>
          <a:p>
            <a:r>
              <a:rPr lang="en-US" b="1" dirty="0">
                <a:latin typeface="Times New Roman" panose="02020603050405020304" pitchFamily="18" charset="0"/>
                <a:cs typeface="Times New Roman" panose="02020603050405020304" pitchFamily="18" charset="0"/>
              </a:rPr>
              <a:t>Integrity of Vital Records</a:t>
            </a:r>
            <a:br>
              <a:rPr lang="en-US" b="1" dirty="0">
                <a:latin typeface="Times New Roman" panose="02020603050405020304" pitchFamily="18" charset="0"/>
                <a:cs typeface="Times New Roman" panose="02020603050405020304" pitchFamily="18" charset="0"/>
              </a:rPr>
            </a:br>
            <a:r>
              <a:rPr lang="en-US" sz="1000" b="1" dirty="0">
                <a:latin typeface="Times New Roman" panose="02020603050405020304" pitchFamily="18" charset="0"/>
                <a:cs typeface="Times New Roman" panose="02020603050405020304" pitchFamily="18" charset="0"/>
              </a:rPr>
              <a:t>General Section, pages 17-18</a:t>
            </a:r>
          </a:p>
        </p:txBody>
      </p:sp>
      <p:grpSp>
        <p:nvGrpSpPr>
          <p:cNvPr id="28" name="Group 27">
            <a:extLst>
              <a:ext uri="{FF2B5EF4-FFF2-40B4-BE49-F238E27FC236}">
                <a16:creationId xmlns:a16="http://schemas.microsoft.com/office/drawing/2014/main" id="{F9CAF6A1-77C7-4ABC-9E4A-E74A8DB16D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09" y="-786"/>
            <a:ext cx="2356060" cy="6854040"/>
            <a:chOff x="6627813" y="194833"/>
            <a:chExt cx="1952625" cy="5678918"/>
          </a:xfrm>
        </p:grpSpPr>
        <p:sp>
          <p:nvSpPr>
            <p:cNvPr id="29" name="Freeform 27">
              <a:extLst>
                <a:ext uri="{FF2B5EF4-FFF2-40B4-BE49-F238E27FC236}">
                  <a16:creationId xmlns:a16="http://schemas.microsoft.com/office/drawing/2014/main" id="{6B3F65AF-943F-4D0E-B890-AA058F48B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0" name="Freeform 28">
              <a:extLst>
                <a:ext uri="{FF2B5EF4-FFF2-40B4-BE49-F238E27FC236}">
                  <a16:creationId xmlns:a16="http://schemas.microsoft.com/office/drawing/2014/main" id="{660B5807-5995-44AD-9E16-10337DC83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1" name="Freeform 29">
              <a:extLst>
                <a:ext uri="{FF2B5EF4-FFF2-40B4-BE49-F238E27FC236}">
                  <a16:creationId xmlns:a16="http://schemas.microsoft.com/office/drawing/2014/main" id="{E80AC2A9-A86D-45A4-B218-B52F22B3E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2" name="Freeform 30">
              <a:extLst>
                <a:ext uri="{FF2B5EF4-FFF2-40B4-BE49-F238E27FC236}">
                  <a16:creationId xmlns:a16="http://schemas.microsoft.com/office/drawing/2014/main" id="{2DB7D344-D8A0-46BE-8BD4-70DEC451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3" name="Freeform 31">
              <a:extLst>
                <a:ext uri="{FF2B5EF4-FFF2-40B4-BE49-F238E27FC236}">
                  <a16:creationId xmlns:a16="http://schemas.microsoft.com/office/drawing/2014/main" id="{90B7E18B-6B64-4711-94DE-715DE0CB7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4" name="Freeform 32">
              <a:extLst>
                <a:ext uri="{FF2B5EF4-FFF2-40B4-BE49-F238E27FC236}">
                  <a16:creationId xmlns:a16="http://schemas.microsoft.com/office/drawing/2014/main" id="{7CCF1B9C-A47F-4AC1-8164-F13CD4288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5" name="Freeform 33">
              <a:extLst>
                <a:ext uri="{FF2B5EF4-FFF2-40B4-BE49-F238E27FC236}">
                  <a16:creationId xmlns:a16="http://schemas.microsoft.com/office/drawing/2014/main" id="{A7694E0F-733F-4E78-A250-B7840DA0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6" name="Freeform 34">
              <a:extLst>
                <a:ext uri="{FF2B5EF4-FFF2-40B4-BE49-F238E27FC236}">
                  <a16:creationId xmlns:a16="http://schemas.microsoft.com/office/drawing/2014/main" id="{7DE4B38A-BCE4-48FC-9109-41F73413B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7" name="Freeform 35">
              <a:extLst>
                <a:ext uri="{FF2B5EF4-FFF2-40B4-BE49-F238E27FC236}">
                  <a16:creationId xmlns:a16="http://schemas.microsoft.com/office/drawing/2014/main" id="{36605C57-20A9-46A2-A6DB-2EA83ADC9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8" name="Freeform 36">
              <a:extLst>
                <a:ext uri="{FF2B5EF4-FFF2-40B4-BE49-F238E27FC236}">
                  <a16:creationId xmlns:a16="http://schemas.microsoft.com/office/drawing/2014/main" id="{23EFA4B2-9313-4409-9BAE-FC04D2AF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9" name="Freeform 37">
              <a:extLst>
                <a:ext uri="{FF2B5EF4-FFF2-40B4-BE49-F238E27FC236}">
                  <a16:creationId xmlns:a16="http://schemas.microsoft.com/office/drawing/2014/main" id="{C8A794CC-8846-4A65-8227-1001468DB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0" name="Freeform 38">
              <a:extLst>
                <a:ext uri="{FF2B5EF4-FFF2-40B4-BE49-F238E27FC236}">
                  <a16:creationId xmlns:a16="http://schemas.microsoft.com/office/drawing/2014/main" id="{87046215-2C6C-4EFD-9689-6EBF98CA9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2" name="Rectangle 41">
            <a:extLst>
              <a:ext uri="{FF2B5EF4-FFF2-40B4-BE49-F238E27FC236}">
                <a16:creationId xmlns:a16="http://schemas.microsoft.com/office/drawing/2014/main" id="{CC9387DA-2D8E-4E5D-BD65-274370B65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4" name="Freeform 11">
            <a:extLst>
              <a:ext uri="{FF2B5EF4-FFF2-40B4-BE49-F238E27FC236}">
                <a16:creationId xmlns:a16="http://schemas.microsoft.com/office/drawing/2014/main" id="{18BFC65B-9706-4EE1-8B75-FEEC1C530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7" y="714375"/>
            <a:ext cx="1588112"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63362F82-B506-3257-3BAB-9D420B77E932}"/>
              </a:ext>
            </a:extLst>
          </p:cNvPr>
          <p:cNvSpPr>
            <a:spLocks noGrp="1"/>
          </p:cNvSpPr>
          <p:nvPr>
            <p:ph idx="1"/>
          </p:nvPr>
        </p:nvSpPr>
        <p:spPr>
          <a:xfrm>
            <a:off x="2588537" y="2133600"/>
            <a:ext cx="8913079" cy="3777622"/>
          </a:xfrm>
        </p:spPr>
        <p:txBody>
          <a:bodyPr>
            <a:normAutofit/>
          </a:bodyPr>
          <a:lstStyle/>
          <a:p>
            <a:pPr marL="0" marR="0" indent="0" hangingPunct="0">
              <a:spcBef>
                <a:spcPts val="0"/>
              </a:spcBef>
              <a:spcAft>
                <a:spcPts val="0"/>
              </a:spcAft>
              <a:buNone/>
            </a:pPr>
            <a:r>
              <a:rPr lang="en-US" dirty="0">
                <a:latin typeface="Times New Roman" panose="02020603050405020304" pitchFamily="18" charset="0"/>
                <a:ea typeface="Times New Roman" panose="02020603050405020304" pitchFamily="18" charset="0"/>
                <a:cs typeface="Times New Roman" panose="02020603050405020304" pitchFamily="18" charset="0"/>
              </a:rPr>
              <a:t>Municipal clerks must prevent improper treatment or use of vital records to the best of their ability.  Courts, governmental agencies, and others depend upon the integrity of vital records for important purposes.  The law provides that these records are </a:t>
            </a:r>
            <a:r>
              <a:rPr lang="en-US" i="1" u="sng" dirty="0">
                <a:latin typeface="Times New Roman" panose="02020603050405020304" pitchFamily="18" charset="0"/>
                <a:ea typeface="Times New Roman" panose="02020603050405020304" pitchFamily="18" charset="0"/>
                <a:cs typeface="Times New Roman" panose="02020603050405020304" pitchFamily="18" charset="0"/>
              </a:rPr>
              <a:t>prima facie</a:t>
            </a:r>
            <a:r>
              <a:rPr lang="en-US" dirty="0">
                <a:latin typeface="Times New Roman" panose="02020603050405020304" pitchFamily="18" charset="0"/>
                <a:ea typeface="Times New Roman" panose="02020603050405020304" pitchFamily="18" charset="0"/>
                <a:cs typeface="Times New Roman" panose="02020603050405020304" pitchFamily="18" charset="0"/>
              </a:rPr>
              <a:t> evidence, if not amended or delayed.  This means that the statements on the record can be accepted as correct by a court or other agency and they will stand unless they are challenged.  Vital Records information is often used to determine legal or property rights and eligibility for other important benefits.  It is essential that persons who make judgments that require reference to vital records data be able to trust them.</a:t>
            </a:r>
          </a:p>
          <a:p>
            <a:pPr marL="0" marR="0" indent="0" hangingPunct="0">
              <a:spcBef>
                <a:spcPts val="0"/>
              </a:spcBef>
              <a:spcAft>
                <a:spcPts val="0"/>
              </a:spcAft>
              <a:buNone/>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p>
          <a:p>
            <a:pPr marL="0" marR="0" indent="0" hangingPunct="0">
              <a:spcBef>
                <a:spcPts val="0"/>
              </a:spcBef>
              <a:spcAft>
                <a:spcPts val="0"/>
              </a:spcAft>
              <a:buNone/>
            </a:pPr>
            <a:r>
              <a:rPr lang="en-US" dirty="0">
                <a:latin typeface="Times New Roman" panose="02020603050405020304" pitchFamily="18" charset="0"/>
                <a:ea typeface="Times New Roman" panose="02020603050405020304" pitchFamily="18" charset="0"/>
                <a:cs typeface="Times New Roman" panose="02020603050405020304" pitchFamily="18" charset="0"/>
              </a:rPr>
              <a:t>Do not permit any records to be altered in any way except by one of the methods specified in the law and as directed by the Department.  Please call and verify with the Department, or refer to the other portions of the manual, to ensure the correction procedure was done by regulation and was not falsified or altered deceitfully.  </a:t>
            </a:r>
          </a:p>
          <a:p>
            <a:pPr marL="0" marR="0" hangingPunct="0">
              <a:spcBef>
                <a:spcPts val="0"/>
              </a:spcBef>
              <a:spcAft>
                <a:spcPts val="0"/>
              </a:spcAft>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74315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8" y="-1"/>
            <a:ext cx="1220406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8227455"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 picture containing text, watch&#10;&#10;Description automatically generated">
            <a:extLst>
              <a:ext uri="{FF2B5EF4-FFF2-40B4-BE49-F238E27FC236}">
                <a16:creationId xmlns:a16="http://schemas.microsoft.com/office/drawing/2014/main" id="{E29C1E49-5ADE-26B3-91AC-63141A9FD15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0397" r="40000" b="1"/>
          <a:stretch/>
        </p:blipFill>
        <p:spPr>
          <a:xfrm>
            <a:off x="8227454" y="10"/>
            <a:ext cx="3961370" cy="6857990"/>
          </a:xfrm>
          <a:prstGeom prst="rect">
            <a:avLst/>
          </a:prstGeom>
        </p:spPr>
      </p:pic>
      <p:sp>
        <p:nvSpPr>
          <p:cNvPr id="16"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9040336"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1FFA770-8451-F8BA-44EC-196F0E20C096}"/>
              </a:ext>
            </a:extLst>
          </p:cNvPr>
          <p:cNvSpPr>
            <a:spLocks noGrp="1"/>
          </p:cNvSpPr>
          <p:nvPr>
            <p:ph type="title"/>
          </p:nvPr>
        </p:nvSpPr>
        <p:spPr>
          <a:xfrm>
            <a:off x="541725" y="787400"/>
            <a:ext cx="7144005" cy="778933"/>
          </a:xfrm>
        </p:spPr>
        <p:txBody>
          <a:bodyPr anchor="ctr">
            <a:normAutofit/>
          </a:bodyPr>
          <a:lstStyle/>
          <a:p>
            <a:pPr algn="ctr">
              <a:lnSpc>
                <a:spcPct val="90000"/>
              </a:lnSpc>
            </a:pPr>
            <a:r>
              <a:rPr lang="en-US" sz="4000" b="1" dirty="0">
                <a:solidFill>
                  <a:srgbClr val="FEFFFF"/>
                </a:solidFill>
                <a:latin typeface="Times New Roman" panose="02020603050405020304" pitchFamily="18" charset="0"/>
                <a:cs typeface="Times New Roman" panose="02020603050405020304" pitchFamily="18" charset="0"/>
              </a:rPr>
              <a:t>Fraud</a:t>
            </a:r>
            <a:br>
              <a:rPr lang="en-US" sz="2500" dirty="0">
                <a:solidFill>
                  <a:srgbClr val="FEFFFF"/>
                </a:solidFill>
                <a:latin typeface="Times New Roman" panose="02020603050405020304" pitchFamily="18" charset="0"/>
                <a:cs typeface="Times New Roman" panose="02020603050405020304" pitchFamily="18" charset="0"/>
              </a:rPr>
            </a:br>
            <a:r>
              <a:rPr lang="en-US" sz="1000" dirty="0">
                <a:solidFill>
                  <a:srgbClr val="FEFFFF"/>
                </a:solidFill>
                <a:latin typeface="Times New Roman" panose="02020603050405020304" pitchFamily="18" charset="0"/>
                <a:cs typeface="Times New Roman" panose="02020603050405020304" pitchFamily="18" charset="0"/>
              </a:rPr>
              <a:t>General Section, page 18</a:t>
            </a:r>
          </a:p>
        </p:txBody>
      </p:sp>
      <p:sp>
        <p:nvSpPr>
          <p:cNvPr id="3" name="Content Placeholder 2">
            <a:extLst>
              <a:ext uri="{FF2B5EF4-FFF2-40B4-BE49-F238E27FC236}">
                <a16:creationId xmlns:a16="http://schemas.microsoft.com/office/drawing/2014/main" id="{BA810EE9-7C57-9CBF-C0BA-4D2A1958333A}"/>
              </a:ext>
            </a:extLst>
          </p:cNvPr>
          <p:cNvSpPr>
            <a:spLocks noGrp="1"/>
          </p:cNvSpPr>
          <p:nvPr>
            <p:ph idx="1"/>
          </p:nvPr>
        </p:nvSpPr>
        <p:spPr>
          <a:xfrm>
            <a:off x="541724" y="1822552"/>
            <a:ext cx="7144006" cy="4730648"/>
          </a:xfrm>
        </p:spPr>
        <p:txBody>
          <a:bodyPr>
            <a:normAutofit fontScale="85000" lnSpcReduction="10000"/>
          </a:bodyPr>
          <a:lstStyle/>
          <a:p>
            <a:pPr marR="0" lvl="0" defTabSz="914400" rtl="0" eaLnBrk="1" fontAlgn="auto" latinLnBrk="0" hangingPunct="1">
              <a:spcBef>
                <a:spcPts val="0"/>
              </a:spcBef>
              <a:spcAft>
                <a:spcPts val="0"/>
              </a:spcAft>
              <a:buClr>
                <a:prstClr val="black">
                  <a:lumMod val="75000"/>
                  <a:lumOff val="25000"/>
                </a:prstClr>
              </a:buClr>
              <a:buSzPct val="100000"/>
              <a:buFont typeface="Wingdings" panose="05000000000000000000" pitchFamily="2" charset="2"/>
              <a:buChar char="ü"/>
              <a:tabLst/>
              <a:defRPr/>
            </a:pPr>
            <a:r>
              <a:rPr kumimoji="0" lang="en-US" b="0" i="0" u="none" strike="noStrike" kern="1200" cap="none" spc="0" normalizeH="0" baseline="0" noProof="0" dirty="0">
                <a:ln>
                  <a:noFill/>
                </a:ln>
                <a:solidFill>
                  <a:srgbClr val="FEFFFF"/>
                </a:solidFill>
                <a:effectLst/>
                <a:uLnTx/>
                <a:uFillTx/>
                <a:latin typeface="Times New Roman" panose="02020603050405020304" pitchFamily="18" charset="0"/>
                <a:ea typeface="Calibri"/>
                <a:cs typeface="Times New Roman" panose="02020603050405020304" pitchFamily="18" charset="0"/>
              </a:rPr>
              <a:t>Require identification for all individuals requesting vital records.</a:t>
            </a:r>
          </a:p>
          <a:p>
            <a:pPr marR="0" lvl="0" defTabSz="914400" rtl="0" eaLnBrk="1" fontAlgn="auto" latinLnBrk="0" hangingPunct="1">
              <a:spcBef>
                <a:spcPts val="0"/>
              </a:spcBef>
              <a:spcAft>
                <a:spcPts val="0"/>
              </a:spcAft>
              <a:buClr>
                <a:prstClr val="black">
                  <a:lumMod val="75000"/>
                  <a:lumOff val="25000"/>
                </a:prstClr>
              </a:buClr>
              <a:buSzPct val="100000"/>
              <a:buFont typeface="Wingdings" panose="05000000000000000000" pitchFamily="2" charset="2"/>
              <a:buChar char="ü"/>
              <a:tabLst/>
              <a:defRPr/>
            </a:pPr>
            <a:endParaRPr kumimoji="0" lang="en-US" b="0" i="0" u="none" strike="noStrike" kern="1200" cap="none" spc="0" normalizeH="0" baseline="0" noProof="0" dirty="0">
              <a:ln>
                <a:noFill/>
              </a:ln>
              <a:solidFill>
                <a:srgbClr val="FEFFFF"/>
              </a:solidFill>
              <a:effectLst/>
              <a:uLnTx/>
              <a:uFillTx/>
              <a:latin typeface="Times New Roman" panose="02020603050405020304" pitchFamily="18" charset="0"/>
              <a:ea typeface="Calibri"/>
              <a:cs typeface="Times New Roman" panose="02020603050405020304" pitchFamily="18" charset="0"/>
            </a:endParaRPr>
          </a:p>
          <a:p>
            <a:pPr marR="0" lvl="0" defTabSz="914400" rtl="0" eaLnBrk="1" fontAlgn="auto" latinLnBrk="0" hangingPunct="1">
              <a:spcBef>
                <a:spcPts val="0"/>
              </a:spcBef>
              <a:spcAft>
                <a:spcPts val="0"/>
              </a:spcAft>
              <a:buClr>
                <a:prstClr val="black">
                  <a:lumMod val="75000"/>
                  <a:lumOff val="25000"/>
                </a:prstClr>
              </a:buClr>
              <a:buSzPct val="100000"/>
              <a:buFont typeface="Wingdings" panose="05000000000000000000" pitchFamily="2" charset="2"/>
              <a:buChar char="ü"/>
              <a:tabLst/>
              <a:defRPr/>
            </a:pPr>
            <a:r>
              <a:rPr kumimoji="0" lang="en-US" b="0" i="0" u="none" strike="noStrike" kern="1200" cap="none" spc="0" normalizeH="0" baseline="0" noProof="0" dirty="0">
                <a:ln>
                  <a:noFill/>
                </a:ln>
                <a:solidFill>
                  <a:srgbClr val="FEFFFF"/>
                </a:solidFill>
                <a:effectLst/>
                <a:uLnTx/>
                <a:uFillTx/>
                <a:latin typeface="Times New Roman" panose="02020603050405020304" pitchFamily="18" charset="0"/>
                <a:ea typeface="Calibri"/>
                <a:cs typeface="Times New Roman" panose="02020603050405020304" pitchFamily="18" charset="0"/>
              </a:rPr>
              <a:t>Establish a phone policy for not releasing information over the phone.</a:t>
            </a:r>
          </a:p>
          <a:p>
            <a:pPr marR="0" lvl="0" defTabSz="914400" rtl="0" eaLnBrk="1" fontAlgn="auto" latinLnBrk="0" hangingPunct="1">
              <a:spcBef>
                <a:spcPts val="0"/>
              </a:spcBef>
              <a:spcAft>
                <a:spcPts val="0"/>
              </a:spcAft>
              <a:buClr>
                <a:prstClr val="black">
                  <a:lumMod val="75000"/>
                  <a:lumOff val="25000"/>
                </a:prstClr>
              </a:buClr>
              <a:buSzPct val="100000"/>
              <a:buFont typeface="Wingdings" panose="05000000000000000000" pitchFamily="2" charset="2"/>
              <a:buChar char="ü"/>
              <a:tabLst/>
              <a:defRPr/>
            </a:pPr>
            <a:endParaRPr kumimoji="0" lang="en-US" b="0" i="0" u="none" strike="noStrike" kern="1200" cap="none" spc="0" normalizeH="0" baseline="0" noProof="0" dirty="0">
              <a:ln>
                <a:noFill/>
              </a:ln>
              <a:solidFill>
                <a:srgbClr val="FEFFFF"/>
              </a:solidFill>
              <a:effectLst/>
              <a:uLnTx/>
              <a:uFillTx/>
              <a:latin typeface="Times New Roman" panose="02020603050405020304" pitchFamily="18" charset="0"/>
              <a:ea typeface="Calibri"/>
              <a:cs typeface="Times New Roman" panose="02020603050405020304" pitchFamily="18" charset="0"/>
            </a:endParaRPr>
          </a:p>
          <a:p>
            <a:pPr marL="274320" marR="0" lvl="0" indent="-342900" defTabSz="914400" rtl="0" eaLnBrk="1" fontAlgn="auto" latinLnBrk="0" hangingPunct="1">
              <a:spcBef>
                <a:spcPts val="0"/>
              </a:spcBef>
              <a:spcAft>
                <a:spcPts val="0"/>
              </a:spcAft>
              <a:buClr>
                <a:prstClr val="black">
                  <a:lumMod val="75000"/>
                  <a:lumOff val="25000"/>
                </a:prstClr>
              </a:buClr>
              <a:buSzPct val="100000"/>
              <a:buFont typeface="Wingdings" panose="05000000000000000000" pitchFamily="2" charset="2"/>
              <a:buChar char="ü"/>
              <a:tabLst/>
              <a:defRPr/>
            </a:pPr>
            <a:r>
              <a:rPr kumimoji="0" lang="en-US" b="0" i="0" u="none" strike="noStrike" kern="1200" cap="none" spc="0" normalizeH="0" baseline="0" noProof="0" dirty="0">
                <a:ln>
                  <a:noFill/>
                </a:ln>
                <a:solidFill>
                  <a:srgbClr val="FEFFFF"/>
                </a:solidFill>
                <a:effectLst/>
                <a:uLnTx/>
                <a:uFillTx/>
                <a:latin typeface="Times New Roman" panose="02020603050405020304" pitchFamily="18" charset="0"/>
                <a:ea typeface="Calibri"/>
                <a:cs typeface="Times New Roman" panose="02020603050405020304" pitchFamily="18" charset="0"/>
              </a:rPr>
              <a:t>Limit access to data and vital records (authorized personnel only).</a:t>
            </a:r>
          </a:p>
          <a:p>
            <a:pPr marL="274320" marR="0" lvl="0" indent="-342900" defTabSz="914400" rtl="0" eaLnBrk="1" fontAlgn="auto" latinLnBrk="0" hangingPunct="1">
              <a:spcBef>
                <a:spcPts val="0"/>
              </a:spcBef>
              <a:spcAft>
                <a:spcPts val="0"/>
              </a:spcAft>
              <a:buClr>
                <a:prstClr val="black">
                  <a:lumMod val="75000"/>
                  <a:lumOff val="25000"/>
                </a:prstClr>
              </a:buClr>
              <a:buSzPct val="100000"/>
              <a:buFont typeface="Wingdings" panose="05000000000000000000" pitchFamily="2" charset="2"/>
              <a:buChar char="ü"/>
              <a:tabLst/>
              <a:defRPr/>
            </a:pPr>
            <a:endParaRPr kumimoji="0" lang="en-US" b="0" i="0" u="none" strike="noStrike" kern="1200" cap="none" spc="0" normalizeH="0" baseline="0" noProof="0" dirty="0">
              <a:ln>
                <a:noFill/>
              </a:ln>
              <a:solidFill>
                <a:srgbClr val="FEFFFF"/>
              </a:solidFill>
              <a:effectLst/>
              <a:uLnTx/>
              <a:uFillTx/>
              <a:latin typeface="Times New Roman" panose="02020603050405020304" pitchFamily="18" charset="0"/>
              <a:ea typeface="Calibri"/>
              <a:cs typeface="Times New Roman" panose="02020603050405020304" pitchFamily="18" charset="0"/>
            </a:endParaRPr>
          </a:p>
          <a:p>
            <a:pPr marR="0" lvl="0" defTabSz="914400" rtl="0" eaLnBrk="1" fontAlgn="auto" latinLnBrk="0" hangingPunct="1">
              <a:spcBef>
                <a:spcPts val="0"/>
              </a:spcBef>
              <a:spcAft>
                <a:spcPts val="0"/>
              </a:spcAft>
              <a:buClr>
                <a:prstClr val="black">
                  <a:lumMod val="75000"/>
                  <a:lumOff val="25000"/>
                </a:prstClr>
              </a:buClr>
              <a:buSzPct val="100000"/>
              <a:buFont typeface="Wingdings" panose="05000000000000000000" pitchFamily="2" charset="2"/>
              <a:buChar char="ü"/>
              <a:tabLst/>
              <a:defRPr/>
            </a:pPr>
            <a:r>
              <a:rPr kumimoji="0" lang="en-US" b="0" i="0" u="none" strike="noStrike" kern="1200" cap="none" spc="0" normalizeH="0" baseline="0" noProof="0" dirty="0">
                <a:ln>
                  <a:noFill/>
                </a:ln>
                <a:solidFill>
                  <a:srgbClr val="FEFFFF"/>
                </a:solidFill>
                <a:effectLst/>
                <a:uLnTx/>
                <a:uFillTx/>
                <a:latin typeface="Times New Roman" panose="02020603050405020304" pitchFamily="18" charset="0"/>
                <a:ea typeface="Calibri"/>
                <a:cs typeface="Times New Roman" panose="02020603050405020304" pitchFamily="18" charset="0"/>
              </a:rPr>
              <a:t>Protect personally identifiable information such as written requests and applications.  Maintain for one year.</a:t>
            </a:r>
          </a:p>
          <a:p>
            <a:pPr marR="0" lvl="0" defTabSz="914400" rtl="0" eaLnBrk="1" fontAlgn="auto" latinLnBrk="0" hangingPunct="1">
              <a:spcBef>
                <a:spcPts val="0"/>
              </a:spcBef>
              <a:spcAft>
                <a:spcPts val="0"/>
              </a:spcAft>
              <a:buClr>
                <a:prstClr val="black">
                  <a:lumMod val="75000"/>
                  <a:lumOff val="25000"/>
                </a:prstClr>
              </a:buClr>
              <a:buSzPct val="100000"/>
              <a:buFont typeface="Wingdings" panose="05000000000000000000" pitchFamily="2" charset="2"/>
              <a:buChar char="ü"/>
              <a:tabLst/>
              <a:defRPr/>
            </a:pPr>
            <a:endParaRPr kumimoji="0" lang="en-US" b="0" i="0" u="none" strike="noStrike" kern="1200" cap="none" spc="0" normalizeH="0" baseline="0" noProof="0" dirty="0">
              <a:ln>
                <a:noFill/>
              </a:ln>
              <a:solidFill>
                <a:srgbClr val="FEFFFF"/>
              </a:solidFill>
              <a:effectLst/>
              <a:uLnTx/>
              <a:uFillTx/>
              <a:latin typeface="Times New Roman" panose="02020603050405020304" pitchFamily="18" charset="0"/>
              <a:ea typeface="Calibri"/>
              <a:cs typeface="Times New Roman" panose="02020603050405020304" pitchFamily="18" charset="0"/>
            </a:endParaRPr>
          </a:p>
          <a:p>
            <a:pPr marR="0" lvl="0" defTabSz="914400" rtl="0" eaLnBrk="1" fontAlgn="auto" latinLnBrk="0" hangingPunct="1">
              <a:spcBef>
                <a:spcPts val="0"/>
              </a:spcBef>
              <a:spcAft>
                <a:spcPts val="0"/>
              </a:spcAft>
              <a:buClr>
                <a:prstClr val="black">
                  <a:lumMod val="75000"/>
                  <a:lumOff val="25000"/>
                </a:prstClr>
              </a:buClr>
              <a:buSzPct val="100000"/>
              <a:buFont typeface="Wingdings" panose="05000000000000000000" pitchFamily="2" charset="2"/>
              <a:buChar char="ü"/>
              <a:tabLst/>
              <a:defRPr/>
            </a:pPr>
            <a:r>
              <a:rPr kumimoji="0" lang="en-US" b="0" i="0" u="none" strike="noStrike" kern="1200" cap="none" spc="0" normalizeH="0" baseline="0" noProof="0" dirty="0">
                <a:ln>
                  <a:noFill/>
                </a:ln>
                <a:solidFill>
                  <a:srgbClr val="FEFFFF"/>
                </a:solidFill>
                <a:effectLst/>
                <a:uLnTx/>
                <a:uFillTx/>
                <a:latin typeface="Times New Roman" panose="02020603050405020304" pitchFamily="18" charset="0"/>
                <a:ea typeface="Calibri"/>
                <a:cs typeface="Times New Roman" panose="02020603050405020304" pitchFamily="18" charset="0"/>
              </a:rPr>
              <a:t>Request validation of reports and documents submitted before releasing a vital record or issuing a marriage license. </a:t>
            </a:r>
          </a:p>
          <a:p>
            <a:pPr marR="0" lvl="0" defTabSz="914400" rtl="0" eaLnBrk="1" fontAlgn="auto" latinLnBrk="0" hangingPunct="1">
              <a:spcBef>
                <a:spcPts val="0"/>
              </a:spcBef>
              <a:spcAft>
                <a:spcPts val="0"/>
              </a:spcAft>
              <a:buClr>
                <a:prstClr val="black">
                  <a:lumMod val="75000"/>
                  <a:lumOff val="25000"/>
                </a:prstClr>
              </a:buClr>
              <a:buSzPct val="100000"/>
              <a:buFont typeface="Wingdings" panose="05000000000000000000" pitchFamily="2" charset="2"/>
              <a:buChar char="ü"/>
              <a:tabLst/>
              <a:defRPr/>
            </a:pPr>
            <a:endParaRPr kumimoji="0" lang="en-US" b="0" i="0" u="none" strike="noStrike" kern="1200" cap="none" spc="0" normalizeH="0" baseline="0" noProof="0" dirty="0">
              <a:ln>
                <a:noFill/>
              </a:ln>
              <a:solidFill>
                <a:srgbClr val="FEFFFF"/>
              </a:solidFill>
              <a:effectLst/>
              <a:uLnTx/>
              <a:uFillTx/>
              <a:latin typeface="Times New Roman" panose="02020603050405020304" pitchFamily="18" charset="0"/>
              <a:ea typeface="Calibri"/>
              <a:cs typeface="Times New Roman" panose="02020603050405020304" pitchFamily="18" charset="0"/>
            </a:endParaRPr>
          </a:p>
          <a:p>
            <a:pPr marL="274320" marR="0" lvl="0" indent="-342900" defTabSz="914400" rtl="0" eaLnBrk="1" fontAlgn="auto" latinLnBrk="0" hangingPunct="1">
              <a:spcBef>
                <a:spcPts val="0"/>
              </a:spcBef>
              <a:spcAft>
                <a:spcPts val="0"/>
              </a:spcAft>
              <a:buClr>
                <a:prstClr val="black">
                  <a:lumMod val="75000"/>
                  <a:lumOff val="25000"/>
                </a:prstClr>
              </a:buClr>
              <a:buSzPct val="100000"/>
              <a:buFont typeface="Wingdings" panose="05000000000000000000" pitchFamily="2" charset="2"/>
              <a:buChar char="ü"/>
              <a:tabLst/>
              <a:defRPr/>
            </a:pPr>
            <a:r>
              <a:rPr kumimoji="0" lang="en-US" b="0" i="0" u="none" strike="noStrike" kern="1200" cap="none" spc="0" normalizeH="0" baseline="0" noProof="0" dirty="0">
                <a:ln>
                  <a:noFill/>
                </a:ln>
                <a:solidFill>
                  <a:srgbClr val="FEFFFF"/>
                </a:solidFill>
                <a:effectLst/>
                <a:uLnTx/>
                <a:uFillTx/>
                <a:latin typeface="Times New Roman" panose="02020603050405020304" pitchFamily="18" charset="0"/>
                <a:ea typeface="Calibri"/>
                <a:cs typeface="Times New Roman" panose="02020603050405020304" pitchFamily="18" charset="0"/>
              </a:rPr>
              <a:t>Follow “Disclosure of Vital Records”  laws (Title 22 </a:t>
            </a:r>
            <a:r>
              <a:rPr kumimoji="0" lang="en-US"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rPr>
              <a:t>§2706)</a:t>
            </a:r>
          </a:p>
          <a:p>
            <a:pPr marL="274320" marR="0" lvl="0" indent="-342900" defTabSz="914400" rtl="0" eaLnBrk="1" fontAlgn="auto" latinLnBrk="0" hangingPunct="1">
              <a:spcBef>
                <a:spcPts val="0"/>
              </a:spcBef>
              <a:spcAft>
                <a:spcPts val="0"/>
              </a:spcAft>
              <a:buClr>
                <a:prstClr val="black">
                  <a:lumMod val="75000"/>
                  <a:lumOff val="25000"/>
                </a:prstClr>
              </a:buClr>
              <a:buSzPct val="100000"/>
              <a:buFont typeface="Wingdings" panose="05000000000000000000" pitchFamily="2" charset="2"/>
              <a:buChar char="ü"/>
              <a:tabLst/>
              <a:defRPr/>
            </a:pPr>
            <a:endParaRPr kumimoji="0" lang="en-US" b="0" i="0" u="none" strike="noStrike" kern="1200" cap="none" spc="0" normalizeH="0" baseline="0" noProof="0" dirty="0">
              <a:ln>
                <a:noFill/>
              </a:ln>
              <a:solidFill>
                <a:srgbClr val="FEFFFF"/>
              </a:solidFill>
              <a:effectLst/>
              <a:uLnTx/>
              <a:uFillTx/>
              <a:latin typeface="Times New Roman" panose="02020603050405020304" pitchFamily="18" charset="0"/>
              <a:ea typeface="Calibri"/>
              <a:cs typeface="Times New Roman" panose="02020603050405020304" pitchFamily="18" charset="0"/>
            </a:endParaRPr>
          </a:p>
          <a:p>
            <a:pPr marL="274320" marR="0" lvl="0" indent="-342900" defTabSz="914400" rtl="0" eaLnBrk="1" fontAlgn="auto" latinLnBrk="0" hangingPunct="1">
              <a:spcBef>
                <a:spcPts val="0"/>
              </a:spcBef>
              <a:spcAft>
                <a:spcPts val="0"/>
              </a:spcAft>
              <a:buClr>
                <a:prstClr val="black">
                  <a:lumMod val="75000"/>
                  <a:lumOff val="25000"/>
                </a:prstClr>
              </a:buClr>
              <a:buSzPct val="100000"/>
              <a:buFont typeface="Wingdings" panose="05000000000000000000" pitchFamily="2" charset="2"/>
              <a:buChar char="ü"/>
              <a:tabLst/>
              <a:defRPr/>
            </a:pPr>
            <a:r>
              <a:rPr kumimoji="0" lang="en-US" b="0" i="0" u="none" strike="noStrike" kern="1200" cap="none" spc="0" normalizeH="0" baseline="0" noProof="0" dirty="0">
                <a:ln>
                  <a:noFill/>
                </a:ln>
                <a:solidFill>
                  <a:srgbClr val="FEFFFF"/>
                </a:solidFill>
                <a:effectLst/>
                <a:uLnTx/>
                <a:uFillTx/>
                <a:latin typeface="Times New Roman" panose="02020603050405020304" pitchFamily="18" charset="0"/>
                <a:ea typeface="Calibri"/>
                <a:cs typeface="Times New Roman" panose="02020603050405020304" pitchFamily="18" charset="0"/>
              </a:rPr>
              <a:t>Control of documents (electronic and hard copy)</a:t>
            </a:r>
          </a:p>
          <a:p>
            <a:pPr marL="274320" marR="0" lvl="0" indent="-342900" defTabSz="914400" rtl="0" eaLnBrk="1" fontAlgn="auto" latinLnBrk="0" hangingPunct="1">
              <a:spcBef>
                <a:spcPts val="0"/>
              </a:spcBef>
              <a:spcAft>
                <a:spcPts val="0"/>
              </a:spcAft>
              <a:buClr>
                <a:prstClr val="black">
                  <a:lumMod val="75000"/>
                  <a:lumOff val="25000"/>
                </a:prstClr>
              </a:buClr>
              <a:buSzPct val="100000"/>
              <a:buFont typeface="Wingdings" panose="05000000000000000000" pitchFamily="2" charset="2"/>
              <a:buChar char="ü"/>
              <a:tabLst/>
              <a:defRPr/>
            </a:pPr>
            <a:endParaRPr kumimoji="0" lang="en-US" b="0" i="0" u="none" strike="noStrike" kern="1200" cap="none" spc="0" normalizeH="0" baseline="0" noProof="0" dirty="0">
              <a:ln>
                <a:noFill/>
              </a:ln>
              <a:solidFill>
                <a:srgbClr val="FEFFFF"/>
              </a:solidFill>
              <a:effectLst/>
              <a:uLnTx/>
              <a:uFillTx/>
              <a:latin typeface="Times New Roman" panose="02020603050405020304" pitchFamily="18" charset="0"/>
              <a:ea typeface="Calibri"/>
              <a:cs typeface="Times New Roman" panose="02020603050405020304" pitchFamily="18" charset="0"/>
            </a:endParaRPr>
          </a:p>
          <a:p>
            <a:pPr marR="0" lvl="0" defTabSz="914400" rtl="0" eaLnBrk="1" fontAlgn="auto" latinLnBrk="0" hangingPunct="1">
              <a:spcBef>
                <a:spcPts val="0"/>
              </a:spcBef>
              <a:spcAft>
                <a:spcPts val="0"/>
              </a:spcAft>
              <a:buClr>
                <a:prstClr val="black">
                  <a:lumMod val="75000"/>
                  <a:lumOff val="25000"/>
                </a:prstClr>
              </a:buClr>
              <a:buSzPct val="100000"/>
              <a:buFont typeface="Wingdings" panose="05000000000000000000" pitchFamily="2" charset="2"/>
              <a:buChar char="ü"/>
              <a:tabLst/>
              <a:defRPr/>
            </a:pPr>
            <a:r>
              <a:rPr kumimoji="0" lang="en-US" b="0" i="0" u="none" strike="noStrike" kern="1200" cap="none" spc="0" normalizeH="0" baseline="0" noProof="0" dirty="0">
                <a:ln>
                  <a:noFill/>
                </a:ln>
                <a:solidFill>
                  <a:srgbClr val="FEFFFF"/>
                </a:solidFill>
                <a:effectLst/>
                <a:uLnTx/>
                <a:uFillTx/>
                <a:latin typeface="Times New Roman" panose="02020603050405020304" pitchFamily="18" charset="0"/>
                <a:ea typeface="Calibri"/>
                <a:cs typeface="Times New Roman" panose="02020603050405020304" pitchFamily="18" charset="0"/>
              </a:rPr>
              <a:t>Preservation of vital records (including a disaster plan for recovery   of vital records)</a:t>
            </a:r>
          </a:p>
          <a:p>
            <a:pPr marR="0" lvl="0" defTabSz="914400" rtl="0" eaLnBrk="1" fontAlgn="auto" latinLnBrk="0" hangingPunct="1">
              <a:spcBef>
                <a:spcPts val="0"/>
              </a:spcBef>
              <a:spcAft>
                <a:spcPts val="0"/>
              </a:spcAft>
              <a:buClr>
                <a:prstClr val="black">
                  <a:lumMod val="75000"/>
                  <a:lumOff val="25000"/>
                </a:prstClr>
              </a:buClr>
              <a:buSzPct val="100000"/>
              <a:buFont typeface="Wingdings" panose="05000000000000000000" pitchFamily="2" charset="2"/>
              <a:buChar char="ü"/>
              <a:tabLst/>
              <a:defRPr/>
            </a:pPr>
            <a:endParaRPr kumimoji="0" lang="en-US" b="0" i="0" u="none" strike="noStrike" kern="1200" cap="none" spc="0" normalizeH="0" baseline="0" noProof="0" dirty="0">
              <a:ln>
                <a:noFill/>
              </a:ln>
              <a:solidFill>
                <a:srgbClr val="FEFFFF"/>
              </a:solidFill>
              <a:effectLst/>
              <a:uLnTx/>
              <a:uFillTx/>
              <a:latin typeface="Times New Roman" panose="02020603050405020304" pitchFamily="18" charset="0"/>
              <a:ea typeface="Calibri"/>
              <a:cs typeface="Times New Roman" panose="02020603050405020304" pitchFamily="18" charset="0"/>
            </a:endParaRPr>
          </a:p>
          <a:p>
            <a:pPr marR="0" lvl="0" defTabSz="914400" rtl="0" eaLnBrk="1" fontAlgn="auto" latinLnBrk="0" hangingPunct="1">
              <a:spcBef>
                <a:spcPts val="0"/>
              </a:spcBef>
              <a:spcAft>
                <a:spcPts val="0"/>
              </a:spcAft>
              <a:buClr>
                <a:prstClr val="black">
                  <a:lumMod val="75000"/>
                  <a:lumOff val="25000"/>
                </a:prstClr>
              </a:buClr>
              <a:buSzPct val="100000"/>
              <a:buFont typeface="Wingdings" panose="05000000000000000000" pitchFamily="2" charset="2"/>
              <a:buChar char="ü"/>
              <a:tabLst/>
              <a:defRPr/>
            </a:pPr>
            <a:r>
              <a:rPr kumimoji="0" lang="en-US" b="0" i="0" u="none" strike="noStrike" kern="1200" cap="none" spc="0" normalizeH="0" baseline="0" noProof="0" dirty="0">
                <a:ln>
                  <a:noFill/>
                </a:ln>
                <a:solidFill>
                  <a:srgbClr val="FEFFFF"/>
                </a:solidFill>
                <a:effectLst/>
                <a:uLnTx/>
                <a:uFillTx/>
                <a:latin typeface="Times New Roman" panose="02020603050405020304" pitchFamily="18" charset="0"/>
                <a:ea typeface="Calibri"/>
                <a:cs typeface="Times New Roman" panose="02020603050405020304" pitchFamily="18" charset="0"/>
              </a:rPr>
              <a:t>Mark the birth records deceased (if a resident of your municipality)</a:t>
            </a:r>
          </a:p>
          <a:p>
            <a:pPr marR="0" lvl="0" defTabSz="914400" rtl="0" eaLnBrk="1" fontAlgn="auto" latinLnBrk="0" hangingPunct="1">
              <a:spcBef>
                <a:spcPts val="0"/>
              </a:spcBef>
              <a:spcAft>
                <a:spcPts val="0"/>
              </a:spcAft>
              <a:buClr>
                <a:prstClr val="black">
                  <a:lumMod val="75000"/>
                  <a:lumOff val="25000"/>
                </a:prstClr>
              </a:buClr>
              <a:buSzPct val="100000"/>
              <a:buFont typeface="Wingdings" panose="05000000000000000000" pitchFamily="2" charset="2"/>
              <a:buChar char="ü"/>
              <a:tabLst/>
              <a:defRPr/>
            </a:pPr>
            <a:r>
              <a:rPr kumimoji="0" lang="en-US" b="0" i="0" u="none" strike="noStrike" kern="1200" cap="none" spc="0" normalizeH="0" baseline="0" noProof="0" dirty="0">
                <a:ln>
                  <a:noFill/>
                </a:ln>
                <a:solidFill>
                  <a:srgbClr val="FEFFFF"/>
                </a:solidFill>
                <a:effectLst/>
                <a:uLnTx/>
                <a:uFillTx/>
                <a:latin typeface="Times New Roman" panose="02020603050405020304" pitchFamily="18" charset="0"/>
                <a:ea typeface="Calibri"/>
                <a:cs typeface="Times New Roman" panose="02020603050405020304" pitchFamily="18" charset="0"/>
              </a:rPr>
              <a:t> </a:t>
            </a:r>
          </a:p>
          <a:p>
            <a:pPr marR="0" lvl="0" defTabSz="914400" rtl="0" eaLnBrk="1" fontAlgn="auto" latinLnBrk="0" hangingPunct="1">
              <a:spcBef>
                <a:spcPts val="0"/>
              </a:spcBef>
              <a:spcAft>
                <a:spcPts val="1000"/>
              </a:spcAft>
              <a:buClr>
                <a:prstClr val="black">
                  <a:lumMod val="75000"/>
                  <a:lumOff val="25000"/>
                </a:prstClr>
              </a:buClr>
              <a:buSzPct val="100000"/>
              <a:buFont typeface="Wingdings" panose="05000000000000000000" pitchFamily="2" charset="2"/>
              <a:buChar char="ü"/>
              <a:tabLst/>
              <a:defRPr/>
            </a:pPr>
            <a:r>
              <a:rPr kumimoji="0" lang="en-US" b="0" i="0" u="none" strike="noStrike" kern="1200" cap="none" spc="0" normalizeH="0" baseline="0" noProof="0" dirty="0">
                <a:ln>
                  <a:noFill/>
                </a:ln>
                <a:solidFill>
                  <a:srgbClr val="FEFFFF"/>
                </a:solidFill>
                <a:effectLst/>
                <a:uLnTx/>
                <a:uFillTx/>
                <a:latin typeface="Times New Roman" panose="02020603050405020304" pitchFamily="18" charset="0"/>
                <a:ea typeface="Calibri"/>
                <a:cs typeface="Times New Roman" panose="02020603050405020304" pitchFamily="18" charset="0"/>
              </a:rPr>
              <a:t>Track safety/security paper and keep them in locked draws/cabinets</a:t>
            </a:r>
          </a:p>
          <a:p>
            <a:pPr>
              <a:buFont typeface="Wingdings" panose="05000000000000000000" pitchFamily="2" charset="2"/>
              <a:buChar char="Ø"/>
            </a:pPr>
            <a:endParaRPr lang="en-US" dirty="0">
              <a:solidFill>
                <a:srgbClr val="FEFFFF"/>
              </a:solidFill>
            </a:endParaRPr>
          </a:p>
        </p:txBody>
      </p:sp>
      <p:sp>
        <p:nvSpPr>
          <p:cNvPr id="7" name="TextBox 6">
            <a:extLst>
              <a:ext uri="{FF2B5EF4-FFF2-40B4-BE49-F238E27FC236}">
                <a16:creationId xmlns:a16="http://schemas.microsoft.com/office/drawing/2014/main" id="{27F2041A-C85A-6290-96C1-B352EAB81791}"/>
              </a:ext>
            </a:extLst>
          </p:cNvPr>
          <p:cNvSpPr txBox="1"/>
          <p:nvPr/>
        </p:nvSpPr>
        <p:spPr>
          <a:xfrm>
            <a:off x="9649347" y="6657945"/>
            <a:ext cx="253947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researchleap.com/fraud-theories-white-collar-crimes-lessons-nigerian-banking-industr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9260246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6F1DF-A8A6-E861-97A8-B27408053568}"/>
              </a:ext>
            </a:extLst>
          </p:cNvPr>
          <p:cNvSpPr>
            <a:spLocks noGrp="1"/>
          </p:cNvSpPr>
          <p:nvPr>
            <p:ph type="title"/>
          </p:nvPr>
        </p:nvSpPr>
        <p:spPr>
          <a:xfrm>
            <a:off x="1593436" y="177801"/>
            <a:ext cx="9782801" cy="812800"/>
          </a:xfrm>
        </p:spPr>
        <p:txBody>
          <a:bodyPr>
            <a:normAutofit fontScale="90000"/>
          </a:bodyPr>
          <a:lstStyle/>
          <a:p>
            <a:pPr algn="ctr"/>
            <a:r>
              <a:rPr lang="en-US" sz="3600" b="1" dirty="0">
                <a:latin typeface="Times New Roman" panose="02020603050405020304" pitchFamily="18" charset="0"/>
                <a:cs typeface="Times New Roman" panose="02020603050405020304" pitchFamily="18" charset="0"/>
              </a:rPr>
              <a:t>State Share of Vital Records</a:t>
            </a:r>
            <a:br>
              <a:rPr lang="en-US" sz="3600" b="1" dirty="0"/>
            </a:br>
            <a:r>
              <a:rPr lang="en-US" sz="1200" b="1" dirty="0">
                <a:latin typeface="Times New Roman" panose="02020603050405020304" pitchFamily="18" charset="0"/>
                <a:cs typeface="Times New Roman" panose="02020603050405020304" pitchFamily="18" charset="0"/>
              </a:rPr>
              <a:t>General Section, page 34</a:t>
            </a:r>
          </a:p>
        </p:txBody>
      </p:sp>
      <p:sp>
        <p:nvSpPr>
          <p:cNvPr id="3" name="Content Placeholder 2">
            <a:extLst>
              <a:ext uri="{FF2B5EF4-FFF2-40B4-BE49-F238E27FC236}">
                <a16:creationId xmlns:a16="http://schemas.microsoft.com/office/drawing/2014/main" id="{A3036BF0-5BDE-65EA-8CEC-21F9F9AB4AA2}"/>
              </a:ext>
            </a:extLst>
          </p:cNvPr>
          <p:cNvSpPr>
            <a:spLocks noGrp="1"/>
          </p:cNvSpPr>
          <p:nvPr>
            <p:ph idx="1"/>
          </p:nvPr>
        </p:nvSpPr>
        <p:spPr>
          <a:xfrm>
            <a:off x="1593436" y="990601"/>
            <a:ext cx="9782801" cy="5181599"/>
          </a:xfrm>
        </p:spPr>
        <p:txBody>
          <a:bodyPr>
            <a:normAutofit fontScale="92500" lnSpcReduction="20000"/>
          </a:bodyPr>
          <a:lstStyle/>
          <a:p>
            <a:pPr marL="0" marR="0" indent="0" algn="just" hangingPunct="0">
              <a:spcBef>
                <a:spcPts val="0"/>
              </a:spcBef>
              <a:spcAft>
                <a:spcPts val="0"/>
              </a:spcAft>
              <a:buNone/>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The State Share of Vital Records (SSVR) fee is the amount to be paid by municipalities to the  Department based upon (1) the actual number of certified copies and additional certified copies of the same records requested at the same time relating to birth, death and marriage records issued by a municipality; (2) the actual number of Disposition Permits of Human Remains issued by a municipality; (3) and the actual number of marriage licenses issued by a municipality.</a:t>
            </a: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hangingPunct="0">
              <a:spcBef>
                <a:spcPts val="0"/>
              </a:spcBef>
              <a:spcAft>
                <a:spcPts val="0"/>
              </a:spcAft>
              <a:buNone/>
            </a:pP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hangingPunct="0">
              <a:spcBef>
                <a:spcPts val="0"/>
              </a:spcBef>
              <a:spcAft>
                <a:spcPts val="0"/>
              </a:spcAft>
              <a:buNone/>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The SSVR is assessed upon Maine municipalities by the Department for services including, but not limited to, services, supplies, technology, health data and vital statistics, and paper.  The items are subject to the municipal service fee and the fees are as follows:</a:t>
            </a: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hangingPunct="0">
              <a:spcBef>
                <a:spcPts val="0"/>
              </a:spcBef>
              <a:spcAft>
                <a:spcPts val="0"/>
              </a:spcAft>
              <a:buNone/>
            </a:pP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914400" algn="l"/>
              </a:tabLst>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Certified copies of birth, death, or marriage - $2.00 </a:t>
            </a: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914400" algn="l"/>
              </a:tabLst>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Additional certified copies of birth, death, or marriage - $.40</a:t>
            </a: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914400" algn="l"/>
              </a:tabLst>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Marriage Licenses - $4.00</a:t>
            </a: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Symbol" panose="05050102010706020507" pitchFamily="18" charset="2"/>
              <a:buChar char=""/>
              <a:tabLst>
                <a:tab pos="914400" algn="l"/>
              </a:tabLst>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Disposition of Human Remains Permits - $6.00</a:t>
            </a: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hangingPunct="0">
              <a:spcBef>
                <a:spcPts val="0"/>
              </a:spcBef>
              <a:spcAft>
                <a:spcPts val="0"/>
              </a:spcAft>
              <a:buNone/>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hangingPunct="0">
              <a:spcBef>
                <a:spcPts val="0"/>
              </a:spcBef>
              <a:spcAft>
                <a:spcPts val="0"/>
              </a:spcAft>
              <a:buNone/>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Municipalities must submit their Municipal Revenue Reporting and the  State Share of Vital  Records Fee</a:t>
            </a:r>
            <a:r>
              <a:rPr lang="en-US" sz="1800"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in a format and schedule as determined by the Department and a fillable form with calculations has been developed for this purpose.  </a:t>
            </a: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hangingPunct="0">
              <a:spcBef>
                <a:spcPts val="0"/>
              </a:spcBef>
              <a:spcAft>
                <a:spcPts val="0"/>
              </a:spcAft>
              <a:buNone/>
            </a:pP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hangingPunct="0">
              <a:spcBef>
                <a:spcPts val="0"/>
              </a:spcBef>
              <a:spcAft>
                <a:spcPts val="0"/>
              </a:spcAft>
              <a:buNone/>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The SSVR reporting form, instructions for completing the form, as well as the customer number list and reporting periods for municipal clerks, may be found in DAVE under the Forms/Print Forms tab.  Please contact Sue Paradis at (207) 287-5471 or </a:t>
            </a:r>
            <a:r>
              <a:rPr lang="en-US" sz="1800" u="sng"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susan.paradis@maine.gov</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hangingPunct="0">
              <a:spcBef>
                <a:spcPts val="0"/>
              </a:spcBef>
              <a:spcAft>
                <a:spcPts val="0"/>
              </a:spcAft>
              <a:buNone/>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dirty="0">
              <a:solidFill>
                <a:schemeClr val="tx1"/>
              </a:solidFill>
            </a:endParaRPr>
          </a:p>
        </p:txBody>
      </p:sp>
    </p:spTree>
    <p:extLst>
      <p:ext uri="{BB962C8B-B14F-4D97-AF65-F5344CB8AC3E}">
        <p14:creationId xmlns:p14="http://schemas.microsoft.com/office/powerpoint/2010/main" val="157418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E02E8-4110-A1A1-28D8-B7FB538B9A93}"/>
              </a:ext>
            </a:extLst>
          </p:cNvPr>
          <p:cNvSpPr>
            <a:spLocks noGrp="1"/>
          </p:cNvSpPr>
          <p:nvPr>
            <p:ph type="title"/>
          </p:nvPr>
        </p:nvSpPr>
        <p:spPr/>
        <p:txBody>
          <a:bodyPr/>
          <a:lstStyle/>
          <a:p>
            <a:pPr algn="ctr"/>
            <a:r>
              <a:rPr lang="en-US" dirty="0"/>
              <a:t> </a:t>
            </a:r>
            <a:r>
              <a:rPr lang="en-US" dirty="0">
                <a:latin typeface="Times New Roman" panose="02020603050405020304" pitchFamily="18" charset="0"/>
                <a:cs typeface="Times New Roman" panose="02020603050405020304" pitchFamily="18" charset="0"/>
              </a:rPr>
              <a:t>Break Time</a:t>
            </a:r>
          </a:p>
        </p:txBody>
      </p:sp>
      <p:pic>
        <p:nvPicPr>
          <p:cNvPr id="5" name="Content Placeholder 4" descr="A picture containing text&#10;&#10;Description automatically generated">
            <a:extLst>
              <a:ext uri="{FF2B5EF4-FFF2-40B4-BE49-F238E27FC236}">
                <a16:creationId xmlns:a16="http://schemas.microsoft.com/office/drawing/2014/main" id="{D3699E50-061E-169D-D5F1-78BE033357C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19128" y="2133600"/>
            <a:ext cx="8052395" cy="3778250"/>
          </a:xfrm>
        </p:spPr>
      </p:pic>
    </p:spTree>
    <p:extLst>
      <p:ext uri="{BB962C8B-B14F-4D97-AF65-F5344CB8AC3E}">
        <p14:creationId xmlns:p14="http://schemas.microsoft.com/office/powerpoint/2010/main" val="232072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75CD74B-9CE8-4F20-A3E4-A22A7F036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2"/>
          <p:cNvSpPr>
            <a:spLocks noGrp="1"/>
          </p:cNvSpPr>
          <p:nvPr>
            <p:ph type="title"/>
          </p:nvPr>
        </p:nvSpPr>
        <p:spPr>
          <a:xfrm>
            <a:off x="1794429" y="624110"/>
            <a:ext cx="9710469" cy="1280890"/>
          </a:xfrm>
        </p:spPr>
        <p:txBody>
          <a:bodyPr>
            <a:normAutofit/>
          </a:bodyPr>
          <a:lstStyle/>
          <a:p>
            <a:pPr algn="ctr"/>
            <a:r>
              <a:rPr lang="en-US" b="1" dirty="0">
                <a:latin typeface="Times New Roman" panose="02020603050405020304" pitchFamily="18" charset="0"/>
                <a:cs typeface="Times New Roman" panose="02020603050405020304" pitchFamily="18" charset="0"/>
              </a:rPr>
              <a:t>Responsibilities of the Department</a:t>
            </a:r>
            <a:br>
              <a:rPr lang="en-US" b="1"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General Section, pages 5-8</a:t>
            </a:r>
          </a:p>
        </p:txBody>
      </p:sp>
      <p:sp>
        <p:nvSpPr>
          <p:cNvPr id="33" name="Rectangle 32">
            <a:extLst>
              <a:ext uri="{FF2B5EF4-FFF2-40B4-BE49-F238E27FC236}">
                <a16:creationId xmlns:a16="http://schemas.microsoft.com/office/drawing/2014/main" id="{99C44665-BECF-4482-A00C-E4BE2A87D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11">
            <a:extLst>
              <a:ext uri="{FF2B5EF4-FFF2-40B4-BE49-F238E27FC236}">
                <a16:creationId xmlns:a16="http://schemas.microsoft.com/office/drawing/2014/main" id="{20398C1D-D011-4BA8-AC81-E829677B8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7" y="714375"/>
            <a:ext cx="1588112"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16" name="Content Placeholder 13">
            <a:extLst>
              <a:ext uri="{FF2B5EF4-FFF2-40B4-BE49-F238E27FC236}">
                <a16:creationId xmlns:a16="http://schemas.microsoft.com/office/drawing/2014/main" id="{2D3F5388-598D-2360-E629-CF4BC054C992}"/>
              </a:ext>
            </a:extLst>
          </p:cNvPr>
          <p:cNvGraphicFramePr>
            <a:graphicFrameLocks noGrp="1"/>
          </p:cNvGraphicFramePr>
          <p:nvPr>
            <p:ph idx="1"/>
            <p:extLst>
              <p:ext uri="{D42A27DB-BD31-4B8C-83A1-F6EECF244321}">
                <p14:modId xmlns:p14="http://schemas.microsoft.com/office/powerpoint/2010/main" val="156478010"/>
              </p:ext>
            </p:extLst>
          </p:nvPr>
        </p:nvGraphicFramePr>
        <p:xfrm>
          <a:off x="1794429" y="2222983"/>
          <a:ext cx="8985064" cy="3653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1498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54410-F4FA-1B68-6064-9AAEFBAC97B1}"/>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Acronyms</a:t>
            </a:r>
          </a:p>
        </p:txBody>
      </p:sp>
      <p:pic>
        <p:nvPicPr>
          <p:cNvPr id="5" name="Content Placeholder 4">
            <a:extLst>
              <a:ext uri="{FF2B5EF4-FFF2-40B4-BE49-F238E27FC236}">
                <a16:creationId xmlns:a16="http://schemas.microsoft.com/office/drawing/2014/main" id="{32D7FE21-D034-361B-5F9A-67D6059586C0}"/>
              </a:ext>
            </a:extLst>
          </p:cNvPr>
          <p:cNvPicPr>
            <a:picLocks noGrp="1" noChangeAspect="1"/>
          </p:cNvPicPr>
          <p:nvPr>
            <p:ph idx="1"/>
          </p:nvPr>
        </p:nvPicPr>
        <p:blipFill>
          <a:blip r:embed="rId2"/>
          <a:stretch>
            <a:fillRect/>
          </a:stretch>
        </p:blipFill>
        <p:spPr>
          <a:xfrm>
            <a:off x="3278163" y="1417637"/>
            <a:ext cx="6413548" cy="3382963"/>
          </a:xfrm>
        </p:spPr>
      </p:pic>
      <p:sp>
        <p:nvSpPr>
          <p:cNvPr id="6" name="TextBox 5">
            <a:extLst>
              <a:ext uri="{FF2B5EF4-FFF2-40B4-BE49-F238E27FC236}">
                <a16:creationId xmlns:a16="http://schemas.microsoft.com/office/drawing/2014/main" id="{6E8C29D6-6F72-664C-F10D-23397D66346B}"/>
              </a:ext>
            </a:extLst>
          </p:cNvPr>
          <p:cNvSpPr txBox="1"/>
          <p:nvPr/>
        </p:nvSpPr>
        <p:spPr>
          <a:xfrm>
            <a:off x="2027136" y="4915519"/>
            <a:ext cx="8915400" cy="1138773"/>
          </a:xfrm>
          <a:prstGeom prst="rect">
            <a:avLst/>
          </a:prstGeom>
          <a:noFill/>
          <a:ln>
            <a:solidFill>
              <a:schemeClr val="bg2"/>
            </a:solidFill>
          </a:ln>
        </p:spPr>
        <p:txBody>
          <a:bodyPr wrap="squar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a:ea typeface="+mn-ea"/>
                <a:cs typeface="+mn-cs"/>
              </a:rPr>
              <a:t>*</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PRAMS is a population health surveillance system to improve the health of birthing people and infants by collecting information on why some babies are born healthy and some are not.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*BRFSS is the world's largest, on-going telephone health survey system, tracking health conditions and risk behaviors throughout the United States and its territories.</a:t>
            </a:r>
          </a:p>
        </p:txBody>
      </p:sp>
    </p:spTree>
    <p:extLst>
      <p:ext uri="{BB962C8B-B14F-4D97-AF65-F5344CB8AC3E}">
        <p14:creationId xmlns:p14="http://schemas.microsoft.com/office/powerpoint/2010/main" val="304713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EDD21E1-BAF0-4314-AB31-82ECB8AC9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88825"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E28FDB-2591-C608-4E1C-E9EA703D905C}"/>
              </a:ext>
            </a:extLst>
          </p:cNvPr>
          <p:cNvSpPr>
            <a:spLocks noGrp="1"/>
          </p:cNvSpPr>
          <p:nvPr>
            <p:ph type="title"/>
          </p:nvPr>
        </p:nvSpPr>
        <p:spPr>
          <a:xfrm>
            <a:off x="649054" y="645106"/>
            <a:ext cx="5121318" cy="1259894"/>
          </a:xfrm>
        </p:spPr>
        <p:txBody>
          <a:bodyPr>
            <a:normAutofit/>
          </a:bodyPr>
          <a:lstStyle/>
          <a:p>
            <a:r>
              <a:rPr lang="en-US" b="1" dirty="0">
                <a:latin typeface="Times New Roman" panose="02020603050405020304" pitchFamily="18" charset="0"/>
                <a:cs typeface="Times New Roman" panose="02020603050405020304" pitchFamily="18" charset="0"/>
              </a:rPr>
              <a:t>Faxing Vital Records</a:t>
            </a:r>
            <a:br>
              <a:rPr lang="en-US" b="1" dirty="0">
                <a:latin typeface="Times New Roman" panose="02020603050405020304" pitchFamily="18" charset="0"/>
                <a:cs typeface="Times New Roman" panose="02020603050405020304" pitchFamily="18" charset="0"/>
              </a:rPr>
            </a:br>
            <a:r>
              <a:rPr lang="en-US" sz="1000" b="1" dirty="0">
                <a:latin typeface="Times New Roman" panose="02020603050405020304" pitchFamily="18" charset="0"/>
                <a:cs typeface="Times New Roman" panose="02020603050405020304" pitchFamily="18" charset="0"/>
              </a:rPr>
              <a:t>General Section, page 10 </a:t>
            </a:r>
          </a:p>
        </p:txBody>
      </p:sp>
      <p:sp>
        <p:nvSpPr>
          <p:cNvPr id="13" name="Rectangle 12">
            <a:extLst>
              <a:ext uri="{FF2B5EF4-FFF2-40B4-BE49-F238E27FC236}">
                <a16:creationId xmlns:a16="http://schemas.microsoft.com/office/drawing/2014/main" id="{FDC8619C-F25D-468E-95FA-2A2151D7D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C000F7C-ABCC-4BEF-A176-F714BDB395CC}"/>
              </a:ext>
            </a:extLst>
          </p:cNvPr>
          <p:cNvSpPr>
            <a:spLocks noGrp="1"/>
          </p:cNvSpPr>
          <p:nvPr>
            <p:ph idx="1"/>
          </p:nvPr>
        </p:nvSpPr>
        <p:spPr>
          <a:xfrm>
            <a:off x="649055" y="1676400"/>
            <a:ext cx="5121318" cy="4891100"/>
          </a:xfrm>
        </p:spPr>
        <p:txBody>
          <a:bodyPr>
            <a:normAutofit/>
          </a:bodyPr>
          <a:lstStyle/>
          <a:p>
            <a:pPr marL="0" marR="0" indent="0" hangingPunct="0">
              <a:lnSpc>
                <a:spcPct val="90000"/>
              </a:lnSpc>
              <a:spcBef>
                <a:spcPts val="0"/>
              </a:spcBef>
              <a:spcAft>
                <a:spcPts val="0"/>
              </a:spcAft>
              <a:buNone/>
            </a:pPr>
            <a:r>
              <a:rPr lang="en-US" sz="16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Faxes are secure provided that the Department or municipal clerk has verified the agency, business, or institution to which they are faxing the information.   One of the reasons for fax security as opposed to the security of other Internet or mobile-based communications is that fax machines communicate via phone lines, not the Internet.  Phone lines are more difficult to compromise than public internet and Wi-Fi connections, although, the fax may be intercepted, and the record may not go where intended.  </a:t>
            </a:r>
          </a:p>
          <a:p>
            <a:pPr marL="0" marR="0" indent="0" hangingPunct="0">
              <a:lnSpc>
                <a:spcPct val="90000"/>
              </a:lnSpc>
              <a:spcBef>
                <a:spcPts val="0"/>
              </a:spcBef>
              <a:spcAft>
                <a:spcPts val="0"/>
              </a:spcAft>
              <a:buNone/>
            </a:pPr>
            <a:endParaRPr lang="en-US" sz="16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90000"/>
              </a:lnSpc>
            </a:pPr>
            <a:r>
              <a:rPr lang="en-US" sz="16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The Department does not normally permit or allow any records</a:t>
            </a:r>
            <a:r>
              <a:rPr lang="en-US" sz="1600" u="sng"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whether certified or non-certified, to be faxed to any individual, business, or institution, but there may be occasions on a case-by-case basis when a customer needs a record faxed to the airport or cruise line for travel,   a new job, or housing.  </a:t>
            </a:r>
            <a:r>
              <a:rPr lang="en-US" sz="1600" u="sng"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Municipal clerks may use their discretion for these types of cases.</a:t>
            </a:r>
            <a:r>
              <a:rPr lang="en-US" sz="16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Prior to faxing any information, please be sure that an application, identification, proof of lineage, or a direct and legitimate interest (if applicable) has been provided and payment has been arranged</a:t>
            </a:r>
            <a:endParaRPr lang="en-US" sz="1600" dirty="0">
              <a:latin typeface="Times New Roman" panose="02020603050405020304" pitchFamily="18" charset="0"/>
              <a:cs typeface="Times New Roman" panose="02020603050405020304" pitchFamily="18" charset="0"/>
            </a:endParaRPr>
          </a:p>
        </p:txBody>
      </p:sp>
      <p:pic>
        <p:nvPicPr>
          <p:cNvPr id="5" name="Picture 4" descr="A picture containing text, remote, electronics&#10;&#10;Description automatically generated">
            <a:extLst>
              <a:ext uri="{FF2B5EF4-FFF2-40B4-BE49-F238E27FC236}">
                <a16:creationId xmlns:a16="http://schemas.microsoft.com/office/drawing/2014/main" id="{C8BA802D-F3ED-FE3F-1EFD-4E57D28D43A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0329" y="1456786"/>
            <a:ext cx="5450207" cy="3624387"/>
          </a:xfrm>
          <a:prstGeom prst="rect">
            <a:avLst/>
          </a:prstGeom>
        </p:spPr>
      </p:pic>
      <p:sp>
        <p:nvSpPr>
          <p:cNvPr id="15"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61223"/>
            <a:ext cx="1037764"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733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94487"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09" y="-786"/>
            <a:ext cx="2356060" cy="6854040"/>
            <a:chOff x="6627813" y="194833"/>
            <a:chExt cx="1952625" cy="5678918"/>
          </a:xfrm>
          <a:solidFill>
            <a:schemeClr val="bg2"/>
          </a:solidFill>
        </p:grpSpPr>
        <p:sp>
          <p:nvSpPr>
            <p:cNvPr id="11"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 name="Title 1">
            <a:extLst>
              <a:ext uri="{FF2B5EF4-FFF2-40B4-BE49-F238E27FC236}">
                <a16:creationId xmlns:a16="http://schemas.microsoft.com/office/drawing/2014/main" id="{497229D6-14C8-BBD3-FA5A-83031807C109}"/>
              </a:ext>
            </a:extLst>
          </p:cNvPr>
          <p:cNvSpPr>
            <a:spLocks noGrp="1"/>
          </p:cNvSpPr>
          <p:nvPr>
            <p:ph type="title"/>
          </p:nvPr>
        </p:nvSpPr>
        <p:spPr>
          <a:xfrm>
            <a:off x="1216739" y="1093380"/>
            <a:ext cx="3067383" cy="4671240"/>
          </a:xfrm>
        </p:spPr>
        <p:txBody>
          <a:bodyPr anchor="ctr">
            <a:normAutofit/>
          </a:bodyPr>
          <a:lstStyle/>
          <a:p>
            <a:pPr algn="r"/>
            <a:r>
              <a:rPr lang="en-US" b="1" dirty="0">
                <a:latin typeface="Times New Roman" panose="02020603050405020304" pitchFamily="18" charset="0"/>
                <a:cs typeface="Times New Roman" panose="02020603050405020304" pitchFamily="18" charset="0"/>
              </a:rPr>
              <a:t>Verification Procedure</a:t>
            </a:r>
            <a:br>
              <a:rPr lang="en-US" b="1" dirty="0"/>
            </a:br>
            <a:r>
              <a:rPr lang="en-US" sz="1000" b="1" dirty="0">
                <a:latin typeface="Times New Roman" panose="02020603050405020304" pitchFamily="18" charset="0"/>
                <a:cs typeface="Times New Roman" panose="02020603050405020304" pitchFamily="18" charset="0"/>
              </a:rPr>
              <a:t>General Section, page 10</a:t>
            </a:r>
          </a:p>
        </p:txBody>
      </p:sp>
      <p:sp>
        <p:nvSpPr>
          <p:cNvPr id="24"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8" y="3179901"/>
            <a:ext cx="1097907"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6" name="Rectangle 25">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4487" y="0"/>
            <a:ext cx="7394338"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CE4573-BD21-AFD5-E149-1EE46049A3B0}"/>
              </a:ext>
            </a:extLst>
          </p:cNvPr>
          <p:cNvSpPr>
            <a:spLocks noGrp="1"/>
          </p:cNvSpPr>
          <p:nvPr>
            <p:ph idx="1"/>
          </p:nvPr>
        </p:nvSpPr>
        <p:spPr>
          <a:xfrm>
            <a:off x="5284132" y="457200"/>
            <a:ext cx="6217484" cy="5943600"/>
          </a:xfrm>
        </p:spPr>
        <p:txBody>
          <a:bodyPr anchor="ctr">
            <a:normAutofit/>
          </a:bodyPr>
          <a:lstStyle/>
          <a:p>
            <a:pPr marL="0" marR="0" indent="0" hangingPunct="0">
              <a:lnSpc>
                <a:spcPct val="90000"/>
              </a:lnSpc>
              <a:spcBef>
                <a:spcPts val="0"/>
              </a:spcBef>
              <a:spcAft>
                <a:spcPts val="0"/>
              </a:spcAft>
              <a:buNone/>
            </a:pPr>
            <a:r>
              <a:rPr lang="en-US" sz="16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If a vital record is requested, and the municipality does not have the record on file or is questioning the information on a vital record, municipal clerks may fax a verification request to the Department.  The verification process has been established to ensure municipal clerks receive the quickest response possible from vital records staff.  </a:t>
            </a:r>
            <a:endParaRPr lang="en-US" sz="16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hangingPunct="0">
              <a:lnSpc>
                <a:spcPct val="90000"/>
              </a:lnSpc>
              <a:spcBef>
                <a:spcPts val="0"/>
              </a:spcBef>
              <a:spcAft>
                <a:spcPts val="0"/>
              </a:spcAft>
              <a:buNone/>
            </a:pPr>
            <a:r>
              <a:rPr lang="en-US" sz="16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hangingPunct="0">
              <a:lnSpc>
                <a:spcPct val="90000"/>
              </a:lnSpc>
              <a:spcBef>
                <a:spcPts val="0"/>
              </a:spcBef>
              <a:spcAft>
                <a:spcPts val="0"/>
              </a:spcAft>
              <a:buNone/>
            </a:pPr>
            <a:r>
              <a:rPr lang="en-US" sz="16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Examples of the times when a verification request should be faxed to the Department are when there is a missing file date, spelling of the registrant's (or parent's) names on a record if there has been an adoption,  or to check if a correction or a legal name change has been applied to the record.</a:t>
            </a:r>
            <a:endParaRPr lang="en-US" sz="16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hangingPunct="0">
              <a:lnSpc>
                <a:spcPct val="90000"/>
              </a:lnSpc>
              <a:spcBef>
                <a:spcPts val="0"/>
              </a:spcBef>
              <a:spcAft>
                <a:spcPts val="0"/>
              </a:spcAft>
              <a:buNone/>
            </a:pPr>
            <a:endParaRPr lang="en-US" sz="16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hangingPunct="0">
              <a:lnSpc>
                <a:spcPct val="90000"/>
              </a:lnSpc>
              <a:spcBef>
                <a:spcPts val="0"/>
              </a:spcBef>
              <a:spcAft>
                <a:spcPts val="0"/>
              </a:spcAft>
              <a:buNone/>
            </a:pPr>
            <a:r>
              <a:rPr lang="en-US" sz="16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If a customer is waiting and needs immediate assistance, please indicate so on the verification form. If a response is not provided within a reasonable amount of time, please contact Kristin Sprague at (207) 287-3100 or </a:t>
            </a:r>
            <a:r>
              <a:rPr lang="en-US" sz="1600" u="sng"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kristin.sprague@maine.gov</a:t>
            </a:r>
            <a:r>
              <a:rPr lang="en-US" sz="16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hangingPunct="0">
              <a:lnSpc>
                <a:spcPct val="90000"/>
              </a:lnSpc>
              <a:spcBef>
                <a:spcPts val="0"/>
              </a:spcBef>
              <a:spcAft>
                <a:spcPts val="0"/>
              </a:spcAft>
              <a:buNone/>
            </a:pPr>
            <a:r>
              <a:rPr lang="en-US" sz="16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hangingPunct="0">
              <a:lnSpc>
                <a:spcPct val="90000"/>
              </a:lnSpc>
              <a:spcBef>
                <a:spcPts val="0"/>
              </a:spcBef>
              <a:spcAft>
                <a:spcPts val="0"/>
              </a:spcAft>
              <a:buNone/>
            </a:pPr>
            <a:r>
              <a:rPr lang="en-US" sz="16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The verification form will still need to be completed to account for services provided by the  Department.   Please do not leave voicemails for other vital records staff in the Department for they will only be forwarded to Kristin for a response.</a:t>
            </a:r>
            <a:endParaRPr lang="en-US" sz="16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lnSpc>
                <a:spcPct val="90000"/>
              </a:lnSpc>
              <a:spcBef>
                <a:spcPts val="0"/>
              </a:spcBef>
              <a:spcAft>
                <a:spcPts val="0"/>
              </a:spcAft>
            </a:pPr>
            <a:endParaRPr lang="en-US" sz="16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90000"/>
              </a:lnSpc>
              <a:buNone/>
            </a:pPr>
            <a:r>
              <a:rPr lang="en-US" sz="16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rPr>
              <a:t>The verification form and instructions may be found on the Department’s website for clerks at  </a:t>
            </a:r>
            <a:r>
              <a:rPr lang="en-US" sz="1600" u="sng"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https://www.maine.gov/dhhs/mecdc/public-health-systems/data-research/vital-records/edrs/medical-certifiers.html</a:t>
            </a:r>
            <a:endParaRPr lang="en-US" sz="1600" dirty="0"/>
          </a:p>
        </p:txBody>
      </p:sp>
      <p:sp>
        <p:nvSpPr>
          <p:cNvPr id="4" name="TextBox 3">
            <a:extLst>
              <a:ext uri="{FF2B5EF4-FFF2-40B4-BE49-F238E27FC236}">
                <a16:creationId xmlns:a16="http://schemas.microsoft.com/office/drawing/2014/main" id="{D539AD75-8F6C-AE8C-BADF-9EB15071E6B1}"/>
              </a:ext>
            </a:extLst>
          </p:cNvPr>
          <p:cNvSpPr txBox="1"/>
          <p:nvPr/>
        </p:nvSpPr>
        <p:spPr>
          <a:xfrm>
            <a:off x="836612" y="762000"/>
            <a:ext cx="3581400" cy="584775"/>
          </a:xfrm>
          <a:prstGeom prst="rect">
            <a:avLst/>
          </a:prstGeom>
          <a:noFill/>
        </p:spPr>
        <p:txBody>
          <a:bodyPr wrap="square" rtlCol="0">
            <a:spAutoFit/>
          </a:bodyPr>
          <a:lstStyle/>
          <a:p>
            <a:r>
              <a:rPr lang="en-US" sz="3200" b="1" dirty="0"/>
              <a:t>FAX # 287-1093</a:t>
            </a:r>
          </a:p>
        </p:txBody>
      </p:sp>
    </p:spTree>
    <p:extLst>
      <p:ext uri="{BB962C8B-B14F-4D97-AF65-F5344CB8AC3E}">
        <p14:creationId xmlns:p14="http://schemas.microsoft.com/office/powerpoint/2010/main" val="14343653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E1FD5-BB0C-5840-D6B4-CB16EC35F9F6}"/>
              </a:ext>
            </a:extLst>
          </p:cNvPr>
          <p:cNvSpPr>
            <a:spLocks noGrp="1"/>
          </p:cNvSpPr>
          <p:nvPr>
            <p:ph type="title"/>
          </p:nvPr>
        </p:nvSpPr>
        <p:spPr>
          <a:xfrm>
            <a:off x="1593436" y="177801"/>
            <a:ext cx="9782801" cy="736600"/>
          </a:xfrm>
        </p:spPr>
        <p:txBody>
          <a:bodyPr>
            <a:normAutofit fontScale="90000"/>
          </a:bodyPr>
          <a:lstStyle/>
          <a:p>
            <a:pPr algn="ctr"/>
            <a:r>
              <a:rPr lang="en-US" b="1" dirty="0">
                <a:solidFill>
                  <a:schemeClr val="tx1"/>
                </a:solidFill>
                <a:latin typeface="Times New Roman" panose="02020603050405020304" pitchFamily="18" charset="0"/>
                <a:cs typeface="Times New Roman" panose="02020603050405020304" pitchFamily="18" charset="0"/>
              </a:rPr>
              <a:t>True Attest Copies</a:t>
            </a:r>
            <a:br>
              <a:rPr lang="en-US" b="1" dirty="0">
                <a:solidFill>
                  <a:schemeClr val="tx1"/>
                </a:solidFill>
                <a:latin typeface="Times New Roman" panose="02020603050405020304" pitchFamily="18" charset="0"/>
                <a:cs typeface="Times New Roman" panose="02020603050405020304" pitchFamily="18" charset="0"/>
              </a:rPr>
            </a:br>
            <a:r>
              <a:rPr lang="en-US" sz="1200" b="1" dirty="0">
                <a:solidFill>
                  <a:schemeClr val="tx1"/>
                </a:solidFill>
                <a:latin typeface="Times New Roman" panose="02020603050405020304" pitchFamily="18" charset="0"/>
                <a:cs typeface="Times New Roman" panose="02020603050405020304" pitchFamily="18" charset="0"/>
              </a:rPr>
              <a:t>General Section, page 11</a:t>
            </a:r>
          </a:p>
        </p:txBody>
      </p:sp>
      <p:sp>
        <p:nvSpPr>
          <p:cNvPr id="3" name="Content Placeholder 2">
            <a:extLst>
              <a:ext uri="{FF2B5EF4-FFF2-40B4-BE49-F238E27FC236}">
                <a16:creationId xmlns:a16="http://schemas.microsoft.com/office/drawing/2014/main" id="{947BE679-8C6C-F2A8-D06A-DF78763F85E2}"/>
              </a:ext>
            </a:extLst>
          </p:cNvPr>
          <p:cNvSpPr>
            <a:spLocks noGrp="1"/>
          </p:cNvSpPr>
          <p:nvPr>
            <p:ph idx="1"/>
          </p:nvPr>
        </p:nvSpPr>
        <p:spPr>
          <a:xfrm>
            <a:off x="1593436" y="914401"/>
            <a:ext cx="9782801" cy="5257799"/>
          </a:xfrm>
        </p:spPr>
        <p:txBody>
          <a:bodyPr>
            <a:normAutofit fontScale="92500" lnSpcReduction="10000"/>
          </a:bodyPr>
          <a:lstStyle/>
          <a:p>
            <a:pPr marL="0" marR="0" indent="0" algn="just" hangingPunct="0">
              <a:spcBef>
                <a:spcPts val="0"/>
              </a:spcBef>
              <a:spcAft>
                <a:spcPts val="0"/>
              </a:spcAft>
              <a:buNone/>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Periodically</a:t>
            </a:r>
            <a:r>
              <a:rPr lang="en-US" sz="1800" u="sng"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municipal clerks will be asked to mail a “true attest copy” or “attested” of a birth, marriage, or death record to either the Department or another municipality.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hangingPunct="0">
              <a:spcBef>
                <a:spcPts val="0"/>
              </a:spcBef>
              <a:spcAft>
                <a:spcPts val="0"/>
              </a:spcAft>
              <a:buNone/>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To make a true attest copy of the record, simply photocopy the record onto plain white paper and type or write the statement  “True Attest Copy”.  The issuing officer will need to print and sign their name and title under the statement and provide the date the copy was made.  Place the municipal seal next to the issuing official’s signature.  For records that are a full page, the statement and signature should be done on the back of the record where it will not become part of the record when issued onto safety paper.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hangingPunct="0">
              <a:spcBef>
                <a:spcPts val="0"/>
              </a:spcBef>
              <a:spcAft>
                <a:spcPts val="0"/>
              </a:spcAft>
              <a:buNone/>
            </a:pP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ctr" hangingPunct="0">
              <a:spcBef>
                <a:spcPts val="0"/>
              </a:spcBef>
              <a:spcAft>
                <a:spcPts val="0"/>
              </a:spcAft>
              <a:buNone/>
            </a:pPr>
            <a:r>
              <a:rPr lang="en-US" sz="1800" i="1"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rPr>
              <a:t>Example of a True Attested Copy</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hangingPunct="0">
              <a:spcBef>
                <a:spcPts val="0"/>
              </a:spcBef>
              <a:spcAft>
                <a:spcPts val="0"/>
              </a:spcAft>
              <a:buNone/>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hangingPunct="0">
              <a:spcBef>
                <a:spcPts val="0"/>
              </a:spcBef>
              <a:spcAft>
                <a:spcPts val="0"/>
              </a:spcAft>
              <a:buNone/>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True Attest Copy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403225" marR="0" indent="0" algn="just" hangingPunct="0">
              <a:spcBef>
                <a:spcPts val="0"/>
              </a:spcBef>
              <a:spcAft>
                <a:spcPts val="0"/>
              </a:spcAft>
              <a:buNone/>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Signature                             	</a:t>
            </a:r>
            <a:r>
              <a:rPr lang="en-US" sz="1800" i="1" dirty="0">
                <a:effectLst>
                  <a:outerShdw blurRad="50800" dist="38100" algn="tr" rotWithShape="0">
                    <a:prstClr val="black">
                      <a:alpha val="40000"/>
                    </a:prstClr>
                  </a:outerShdw>
                </a:effectLst>
                <a:latin typeface="Dreaming Outloud Script Pro" panose="03050502040304050704" pitchFamily="66" charset="0"/>
                <a:ea typeface="Times New Roman" panose="02020603050405020304" pitchFamily="18" charset="0"/>
                <a:cs typeface="Times New Roman" panose="02020603050405020304" pitchFamily="18" charset="0"/>
              </a:rPr>
              <a:t>Christine Wolfe</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403225" marR="0" indent="0" algn="just" hangingPunct="0">
              <a:spcBef>
                <a:spcPts val="0"/>
              </a:spcBef>
              <a:spcAft>
                <a:spcPts val="0"/>
              </a:spcAft>
              <a:buNone/>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Name and title                     	Christine Wolfe, Municipal Clerk</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403225" marR="0" indent="0" algn="just" hangingPunct="0">
              <a:spcBef>
                <a:spcPts val="0"/>
              </a:spcBef>
              <a:spcAft>
                <a:spcPts val="0"/>
              </a:spcAft>
              <a:buNone/>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City/Town			                 Town of Freeport</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403225" marR="0" indent="0" algn="just" hangingPunct="0">
              <a:spcBef>
                <a:spcPts val="0"/>
              </a:spcBef>
              <a:spcAft>
                <a:spcPts val="0"/>
              </a:spcAft>
              <a:buNone/>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Date:                                    	03/19/2023</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403225" marR="0" indent="0" algn="just" hangingPunct="0">
              <a:spcBef>
                <a:spcPts val="0"/>
              </a:spcBef>
              <a:spcAft>
                <a:spcPts val="0"/>
              </a:spcAft>
              <a:buNone/>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ctr" hangingPunct="0">
              <a:spcBef>
                <a:spcPts val="0"/>
              </a:spcBef>
              <a:spcAft>
                <a:spcPts val="0"/>
              </a:spcAft>
              <a:buNone/>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(Emboss or place municipal seal by the true attest statement)</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hangingPunct="0">
              <a:spcBef>
                <a:spcPts val="0"/>
              </a:spcBef>
              <a:spcAft>
                <a:spcPts val="0"/>
              </a:spcAft>
              <a:buNone/>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hangingPunct="0">
              <a:spcBef>
                <a:spcPts val="0"/>
              </a:spcBef>
              <a:spcAft>
                <a:spcPts val="0"/>
              </a:spcAft>
              <a:buNone/>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When issuing vital records from an attested copy, please be sure to cover the statement before issuing certified copies.  A true attested copy is never notarized, it is only signed by the municipal clerk or the clerk’s authorized staff.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37546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8" y="-1"/>
            <a:ext cx="1220406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text, grass, sky, outdoor&#10;&#10;Description automatically generated">
            <a:extLst>
              <a:ext uri="{FF2B5EF4-FFF2-40B4-BE49-F238E27FC236}">
                <a16:creationId xmlns:a16="http://schemas.microsoft.com/office/drawing/2014/main" id="{C7BE6E03-B9AE-5092-CEA8-8595FCDCE1A5}"/>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939" r="33951"/>
          <a:stretch/>
        </p:blipFill>
        <p:spPr>
          <a:xfrm>
            <a:off x="20" y="10"/>
            <a:ext cx="7572448" cy="6857990"/>
          </a:xfrm>
          <a:prstGeom prst="rect">
            <a:avLst/>
          </a:prstGeom>
        </p:spPr>
      </p:pic>
      <p:sp>
        <p:nvSpPr>
          <p:cNvPr id="13"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9040336"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09D5602-D462-6948-4231-A35DAF098C4E}"/>
              </a:ext>
            </a:extLst>
          </p:cNvPr>
          <p:cNvSpPr>
            <a:spLocks noGrp="1"/>
          </p:cNvSpPr>
          <p:nvPr>
            <p:ph type="title"/>
          </p:nvPr>
        </p:nvSpPr>
        <p:spPr>
          <a:xfrm>
            <a:off x="541725" y="787400"/>
            <a:ext cx="7144005" cy="778933"/>
          </a:xfrm>
        </p:spPr>
        <p:txBody>
          <a:bodyPr anchor="ctr">
            <a:normAutofit/>
          </a:bodyPr>
          <a:lstStyle/>
          <a:p>
            <a:pPr marL="18288" marR="0" lvl="0" indent="0" defTabSz="914400" rtl="0" eaLnBrk="1" fontAlgn="auto" latinLnBrk="0" hangingPunct="1">
              <a:lnSpc>
                <a:spcPct val="90000"/>
              </a:lnSpc>
              <a:spcBef>
                <a:spcPts val="0"/>
              </a:spcBef>
              <a:spcAft>
                <a:spcPts val="0"/>
              </a:spcAft>
              <a:tabLst/>
              <a:defRPr/>
            </a:pPr>
            <a:r>
              <a:rPr kumimoji="0" lang="en-US" sz="2400" b="1"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rPr>
              <a:t>Unincorporated Places</a:t>
            </a:r>
            <a:br>
              <a:rPr kumimoji="0" lang="en-US" sz="1500" b="1"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rPr>
            </a:br>
            <a:r>
              <a:rPr kumimoji="0" lang="en-US" sz="900" b="1"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rPr>
              <a:t>General Section, page 11</a:t>
            </a:r>
            <a:br>
              <a:rPr kumimoji="0" lang="en-US" sz="900" b="1"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rPr>
            </a:br>
            <a:endParaRPr lang="en-US" sz="900" b="1" dirty="0">
              <a:solidFill>
                <a:srgbClr val="FEFF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C3D8D6-526C-0B61-452B-E506629EA6DF}"/>
              </a:ext>
            </a:extLst>
          </p:cNvPr>
          <p:cNvSpPr>
            <a:spLocks noGrp="1"/>
          </p:cNvSpPr>
          <p:nvPr>
            <p:ph idx="1"/>
          </p:nvPr>
        </p:nvSpPr>
        <p:spPr>
          <a:xfrm>
            <a:off x="7858722" y="1295400"/>
            <a:ext cx="3749229" cy="5410200"/>
          </a:xfrm>
        </p:spPr>
        <p:txBody>
          <a:bodyPr>
            <a:normAutofit/>
          </a:bodyPr>
          <a:lstStyle/>
          <a:p>
            <a:pPr marL="18288" marR="0" lvl="0" indent="0" defTabSz="914400" rtl="0" eaLnBrk="1" fontAlgn="auto" latinLnBrk="0" hangingPunct="1">
              <a:lnSpc>
                <a:spcPct val="9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chemeClr val="tx1">
                  <a:lumMod val="95000"/>
                  <a:lumOff val="5000"/>
                </a:schemeClr>
              </a:solidFill>
              <a:effectLst/>
              <a:uLnTx/>
              <a:uFillTx/>
              <a:latin typeface="Cambria"/>
              <a:ea typeface="+mn-ea"/>
              <a:cs typeface="+mn-cs"/>
            </a:endParaRPr>
          </a:p>
          <a:p>
            <a:pPr marL="18288" marR="0" lvl="0" indent="0" defTabSz="914400" rtl="0" eaLnBrk="1" fontAlgn="auto" latinLnBrk="0" hangingPunct="1">
              <a:lnSpc>
                <a:spcPct val="9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chemeClr val="tx1">
                  <a:lumMod val="95000"/>
                  <a:lumOff val="5000"/>
                </a:schemeClr>
              </a:solidFill>
              <a:effectLst/>
              <a:uLnTx/>
              <a:uFillTx/>
              <a:latin typeface="Cambria"/>
              <a:ea typeface="+mn-ea"/>
              <a:cs typeface="+mn-cs"/>
            </a:endParaRPr>
          </a:p>
          <a:p>
            <a:pPr marL="0" marR="0" lvl="0" indent="0"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lumMod val="95000"/>
                  <a:lumOff val="5000"/>
                </a:schemeClr>
              </a:solidFill>
              <a:effectLst/>
              <a:uLnTx/>
              <a:uFillTx/>
              <a:latin typeface="Cambria"/>
              <a:ea typeface="+mn-ea"/>
              <a:cs typeface="+mn-cs"/>
            </a:endParaRPr>
          </a:p>
          <a:p>
            <a:pPr marL="18288" marR="0" lvl="0" indent="0"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95000"/>
                    <a:lumOff val="5000"/>
                  </a:schemeClr>
                </a:solidFill>
                <a:effectLst/>
                <a:uLnTx/>
                <a:uFillTx/>
                <a:latin typeface="Cambria"/>
                <a:ea typeface="+mn-ea"/>
                <a:cs typeface="+mn-cs"/>
              </a:rPr>
              <a:t>     </a:t>
            </a:r>
            <a:r>
              <a:rPr kumimoji="0" lang="en-US" sz="1600" b="0" i="0" u="sng"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Title 22 § 2703 specifies</a:t>
            </a:r>
            <a:r>
              <a:rPr kumimoji="0" lang="en-US" sz="16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a:t>
            </a:r>
          </a:p>
          <a:p>
            <a:pPr marL="282575" marR="0" lvl="0" indent="0"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When a birth occurs in an unincorporated place, it must be reported to a municipal clerk as specified by the state registrar and must be recorded, or registered in the electronic birth registration system, by the municipal clerk to whom the report is made. All such reports and records must be forwarded to the state registrar.</a:t>
            </a:r>
          </a:p>
          <a:p>
            <a:pPr marL="282575" marR="0" lvl="1" indent="0" defTabSz="914400" rtl="0" eaLnBrk="1" fontAlgn="auto" latinLnBrk="0" hangingPunct="1">
              <a:lnSpc>
                <a:spcPct val="90000"/>
              </a:lnSpc>
              <a:spcBef>
                <a:spcPts val="0"/>
              </a:spcBef>
              <a:spcAft>
                <a:spcPts val="0"/>
              </a:spcAft>
              <a:buClrTx/>
              <a:buSzTx/>
              <a:buFontTx/>
              <a:buNone/>
              <a:tabLst/>
              <a:defRPr/>
            </a:pPr>
            <a:endParaRPr kumimoji="0" lang="en-US"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endParaRPr>
          </a:p>
          <a:p>
            <a:pPr marL="282575" marR="0" lvl="1" indent="0" defTabSz="914400" rtl="0" eaLnBrk="1" fontAlgn="auto" latinLnBrk="0" hangingPunct="1">
              <a:lnSpc>
                <a:spcPct val="90000"/>
              </a:lnSpc>
              <a:spcBef>
                <a:spcPts val="0"/>
              </a:spcBef>
              <a:spcAft>
                <a:spcPts val="0"/>
              </a:spcAft>
              <a:buClrTx/>
              <a:buSzTx/>
              <a:buFontTx/>
              <a:buNone/>
              <a:tabLst/>
              <a:defRPr/>
            </a:pPr>
            <a:r>
              <a:rPr kumimoji="0" lang="en-US" b="0" i="0" u="sng"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Title 19-A §651(1) specifies;</a:t>
            </a:r>
          </a:p>
          <a:p>
            <a:pPr marL="282575" marR="0" lvl="1" indent="0" defTabSz="914400" rtl="0" eaLnBrk="1" fontAlgn="auto" latinLnBrk="0" hangingPunct="1">
              <a:lnSpc>
                <a:spcPct val="9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If there is no clerk in the place of their residence, the notice of intentions must be filed with the clerk of an adjoining municipality.</a:t>
            </a:r>
          </a:p>
          <a:p>
            <a:pPr>
              <a:lnSpc>
                <a:spcPct val="90000"/>
              </a:lnSpc>
            </a:pPr>
            <a:endParaRPr lang="en-US" sz="1300" dirty="0">
              <a:solidFill>
                <a:schemeClr val="tx1">
                  <a:lumMod val="95000"/>
                  <a:lumOff val="5000"/>
                </a:schemeClr>
              </a:solidFill>
            </a:endParaRPr>
          </a:p>
        </p:txBody>
      </p:sp>
    </p:spTree>
    <p:extLst>
      <p:ext uri="{BB962C8B-B14F-4D97-AF65-F5344CB8AC3E}">
        <p14:creationId xmlns:p14="http://schemas.microsoft.com/office/powerpoint/2010/main" val="71053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A5783-E7C0-51D0-99E0-1DC3F3625ED2}"/>
              </a:ext>
            </a:extLst>
          </p:cNvPr>
          <p:cNvSpPr>
            <a:spLocks noGrp="1"/>
          </p:cNvSpPr>
          <p:nvPr>
            <p:ph type="title"/>
          </p:nvPr>
        </p:nvSpPr>
        <p:spPr>
          <a:xfrm>
            <a:off x="1598612" y="624110"/>
            <a:ext cx="9903004" cy="1280890"/>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United States Department of Veteran Affairs (TOGUS)</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&amp; Veterans Copies of Vital Records</a:t>
            </a:r>
            <a:br>
              <a:rPr lang="en-US" b="1" dirty="0">
                <a:latin typeface="Times New Roman" panose="02020603050405020304" pitchFamily="18" charset="0"/>
                <a:cs typeface="Times New Roman" panose="02020603050405020304" pitchFamily="18" charset="0"/>
              </a:rPr>
            </a:br>
            <a:r>
              <a:rPr lang="en-US" sz="1200" b="1" dirty="0">
                <a:latin typeface="Times New Roman" panose="02020603050405020304" pitchFamily="18" charset="0"/>
                <a:cs typeface="Times New Roman" panose="02020603050405020304" pitchFamily="18" charset="0"/>
              </a:rPr>
              <a:t>General Section, page 11</a:t>
            </a:r>
          </a:p>
        </p:txBody>
      </p:sp>
      <p:sp>
        <p:nvSpPr>
          <p:cNvPr id="3" name="Content Placeholder 2">
            <a:extLst>
              <a:ext uri="{FF2B5EF4-FFF2-40B4-BE49-F238E27FC236}">
                <a16:creationId xmlns:a16="http://schemas.microsoft.com/office/drawing/2014/main" id="{7E6BEC1A-51E2-9F32-84BB-A0D13EC9B706}"/>
              </a:ext>
            </a:extLst>
          </p:cNvPr>
          <p:cNvSpPr>
            <a:spLocks noGrp="1"/>
          </p:cNvSpPr>
          <p:nvPr>
            <p:ph idx="1"/>
          </p:nvPr>
        </p:nvSpPr>
        <p:spPr>
          <a:xfrm>
            <a:off x="1598612" y="2133600"/>
            <a:ext cx="9903004" cy="3777622"/>
          </a:xfrm>
        </p:spPr>
        <p:txBody>
          <a:bodyPr>
            <a:normAutofit fontScale="92500" lnSpcReduction="20000"/>
          </a:bodyPr>
          <a:lstStyle/>
          <a:p>
            <a:pPr marL="0" marR="0" indent="0" algn="just" hangingPunct="0">
              <a:spcBef>
                <a:spcPts val="0"/>
              </a:spcBef>
              <a:spcAft>
                <a:spcPts val="0"/>
              </a:spcAft>
              <a:buNone/>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Municipal clerks may provide free certified copies of a </a:t>
            </a:r>
            <a:r>
              <a:rPr lang="en-US" sz="1800" b="1" u="sng"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public</a:t>
            </a: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birth, death, or marriage record (see below paragraph) to applicants who indicate the requested record is to be used in determining eligibility for Veterans Administration benefits.  The statute does not limit the number of free copies to just one.  All certified copies issued for VA benefits must be stamped "FOR VA BENEFITS ONLY".   In the event the birth, death, or marriage is considered a restricted record, please refer applicants to the Department to obtain a fee copy.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hangingPunct="0">
              <a:spcBef>
                <a:spcPts val="0"/>
              </a:spcBef>
              <a:spcAft>
                <a:spcPts val="0"/>
              </a:spcAft>
              <a:buNone/>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hangingPunct="0">
              <a:spcBef>
                <a:spcPts val="0"/>
              </a:spcBef>
              <a:spcAft>
                <a:spcPts val="0"/>
              </a:spcAft>
              <a:buNone/>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Public Record Defined. After 75 years from the date of birth for birth certificates, after 50 years from the date of death for fetal death certificates, after 25 years from the date of death for death certificates, after 50 years from the date of marriage for marriage certificates, and after 50 years from the registration of domestic partnerships, any person may obtain noncertified copies of these vital records under the department's rules. Certificates and records of birth, marriage, and death, including fetal death, created before 1892 are open to the public without restriction. All persons may purchase a  copy on municipal letterhead, or a noncertified copy of a vital record created before 1892.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hangingPunct="0">
              <a:spcBef>
                <a:spcPts val="0"/>
              </a:spcBef>
              <a:spcAft>
                <a:spcPts val="0"/>
              </a:spcAft>
              <a:buNone/>
            </a:pP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hangingPunct="0">
              <a:spcBef>
                <a:spcPts val="0"/>
              </a:spcBef>
              <a:spcAft>
                <a:spcPts val="0"/>
              </a:spcAft>
              <a:buNone/>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DAVE does track when a free veteran's copy has been issued when the service (birth veteran, death veteran, and marriage veteran) is selected.  Municipal clerks may need to save any overrides if another copy of the same record is requested for veterans' benefits.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17427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853CD7-B1C6-4FDD-B6D0-92A83B857D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15ED37-D514-41C3-9B3C-B262145D17B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a4f35948-e619-41b3-aa29-22878b09cfd2"/>
    <ds:schemaRef ds:uri="http://www.w3.org/XML/1998/namespace"/>
    <ds:schemaRef ds:uri="http://purl.org/dc/dcmitype/"/>
  </ds:schemaRefs>
</ds:datastoreItem>
</file>

<file path=customXml/itemProps3.xml><?xml version="1.0" encoding="utf-8"?>
<ds:datastoreItem xmlns:ds="http://schemas.openxmlformats.org/officeDocument/2006/customXml" ds:itemID="{3E783485-1103-4BBC-98A1-D39A248154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523</TotalTime>
  <Words>5992</Words>
  <Application>Microsoft Office PowerPoint</Application>
  <PresentationFormat>Custom</PresentationFormat>
  <Paragraphs>852</Paragraphs>
  <Slides>26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Cambria</vt:lpstr>
      <vt:lpstr>Century Gothic</vt:lpstr>
      <vt:lpstr>Dreaming Outloud Script Pro</vt:lpstr>
      <vt:lpstr>Symbol</vt:lpstr>
      <vt:lpstr>Times New Roman</vt:lpstr>
      <vt:lpstr>Wingdings</vt:lpstr>
      <vt:lpstr>Wingdings 3</vt:lpstr>
      <vt:lpstr>Wisp</vt:lpstr>
      <vt:lpstr>Training for Municipal Clerks March 2024</vt:lpstr>
      <vt:lpstr>Resources</vt:lpstr>
      <vt:lpstr>Responsibilities of the Department General Section, pages 5-8</vt:lpstr>
      <vt:lpstr>Acronyms</vt:lpstr>
      <vt:lpstr>Faxing Vital Records General Section, page 10 </vt:lpstr>
      <vt:lpstr>Verification Procedure General Section, page 10</vt:lpstr>
      <vt:lpstr>True Attest Copies General Section, page 11</vt:lpstr>
      <vt:lpstr>Unincorporated Places General Section, page 11 </vt:lpstr>
      <vt:lpstr>United States Department of Veteran Affairs (TOGUS) &amp; Veterans Copies of Vital Records General Section, page 11</vt:lpstr>
      <vt:lpstr>Citizenship and Naturalization General Section, page 12</vt:lpstr>
      <vt:lpstr>U.S. Citizens Born Overseas General Section, page 12</vt:lpstr>
      <vt:lpstr>Homebirths Birth Section, page 12</vt:lpstr>
      <vt:lpstr>Births Occurring En Route Birth Section, page 12</vt:lpstr>
      <vt:lpstr>Hospital’s  Responsibility Birth Section, page 9</vt:lpstr>
      <vt:lpstr>Responsibilities of Municipal Clerk’s General Section, pages 13-19</vt:lpstr>
      <vt:lpstr>Enforce Laws and Rules General section, page 13 </vt:lpstr>
      <vt:lpstr>Formats of Vital Records General Section, page 14</vt:lpstr>
      <vt:lpstr>Formats of Vital Records (continued) General Section, page 14 </vt:lpstr>
      <vt:lpstr>Transmitting and Distribution of Paper Records</vt:lpstr>
      <vt:lpstr>Preservation &amp; Conservation  General section, page 16</vt:lpstr>
      <vt:lpstr>Preservation &amp; Conservation (continued) General section, page 16</vt:lpstr>
      <vt:lpstr>Retention of Paper Records General section, page 17</vt:lpstr>
      <vt:lpstr>Integrity of Vital Records General Section, pages 17-18</vt:lpstr>
      <vt:lpstr>Fraud General Section, page 18</vt:lpstr>
      <vt:lpstr>State Share of Vital Records General Section, page 34</vt:lpstr>
      <vt:lpstr> Break Time</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Resources https://www.maine.gov/dhhs/mecdc/public-health-systems/data-research/vital-records/edrs/medical-certifiers.html</dc:title>
  <dc:creator>Roberts, Theresa</dc:creator>
  <cp:lastModifiedBy>Roberts, Theresa</cp:lastModifiedBy>
  <cp:revision>3</cp:revision>
  <dcterms:created xsi:type="dcterms:W3CDTF">2023-11-28T16:24:30Z</dcterms:created>
  <dcterms:modified xsi:type="dcterms:W3CDTF">2024-02-20T13:58:17Z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